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78" r:id="rId12"/>
    <p:sldId id="259" r:id="rId13"/>
    <p:sldId id="260" r:id="rId14"/>
    <p:sldId id="261" r:id="rId15"/>
    <p:sldId id="262" r:id="rId16"/>
    <p:sldId id="263" r:id="rId17"/>
    <p:sldId id="281" r:id="rId18"/>
    <p:sldId id="265" r:id="rId19"/>
    <p:sldId id="258" r:id="rId20"/>
    <p:sldId id="271" r:id="rId21"/>
  </p:sldIdLst>
  <p:sldSz cx="9144000" cy="6858000" type="screen4x3"/>
  <p:notesSz cx="6850063" cy="9982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ФОНЫ МАМИНЫ\0001-001-Zanimatelnaja-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txBody>
          <a:bodyPr>
            <a:noAutofit/>
          </a:bodyPr>
          <a:lstStyle/>
          <a:p>
            <a:r>
              <a:rPr lang="ru-RU" sz="6600" b="1" dirty="0">
                <a:solidFill>
                  <a:srgbClr val="C00000"/>
                </a:solidFill>
                <a:latin typeface="Monotype Corsiva" pitchFamily="66" charset="0"/>
              </a:rPr>
              <a:t>Культура поведения </a:t>
            </a:r>
            <a:br>
              <a:rPr lang="ru-RU" sz="66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600" b="1" dirty="0">
                <a:solidFill>
                  <a:srgbClr val="C00000"/>
                </a:solidFill>
                <a:latin typeface="Monotype Corsiva" pitchFamily="66" charset="0"/>
              </a:rPr>
              <a:t>детей старшего </a:t>
            </a:r>
            <a:br>
              <a:rPr lang="ru-RU" sz="66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6600" b="1" dirty="0">
                <a:solidFill>
                  <a:srgbClr val="C00000"/>
                </a:solidFill>
                <a:latin typeface="Monotype Corsiva" pitchFamily="66" charset="0"/>
              </a:rPr>
              <a:t>дошкольного возраста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214950"/>
            <a:ext cx="8643998" cy="121444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Родительское собрание в старшей группе «Ласточка» </a:t>
            </a:r>
          </a:p>
          <a:p>
            <a:r>
              <a:rPr lang="ru-RU" sz="2400" dirty="0">
                <a:solidFill>
                  <a:srgbClr val="C00000"/>
                </a:solidFill>
              </a:rPr>
              <a:t>Воспитатели: Котовщикова И.Н., Шестакова В.Ю.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78634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   Да, похвала очень помогает в достижении результатов. Ни одного дня без похвалы, без слов восхищения. Продолжайте и дома хвалить ребёнка, и вы увидите, насколько быстрее ребёнок будет усваивать правила поведения, как велико будет желание быть воспитанным. Пусть первую порцию похвалы ребёнок получает утром до прихода в детский сад, вечером по дороге домой обязательно найдите возможность похвалить, а дома в присутствии родственников, соседей, друзей – хвалите и хвалите, и тогда произойдут большие перемены.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483245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C00000"/>
                </a:solidFill>
              </a:rPr>
              <a:t>Уважаемые родители! </a:t>
            </a:r>
          </a:p>
          <a:p>
            <a:pPr algn="ctr">
              <a:buNone/>
            </a:pPr>
            <a:r>
              <a:rPr lang="ru-RU" dirty="0">
                <a:solidFill>
                  <a:srgbClr val="C00000"/>
                </a:solidFill>
              </a:rPr>
              <a:t>Познакомьтесь, пожалуйста, с памятками</a:t>
            </a:r>
            <a:r>
              <a:rPr lang="ru-RU" b="1" dirty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«Воспитание культуры поведения дошкольника». </a:t>
            </a:r>
          </a:p>
          <a:p>
            <a:pPr algn="ctr">
              <a:buNone/>
            </a:pPr>
            <a:r>
              <a:rPr lang="ru-RU" dirty="0">
                <a:solidFill>
                  <a:srgbClr val="C00000"/>
                </a:solidFill>
              </a:rPr>
              <a:t>Прочитайте их. Многие из советов, конечно же, проверены вами на практике и, наверняка, имеют положительные результаты.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>
                <a:solidFill>
                  <a:srgbClr val="C00000"/>
                </a:solidFill>
                <a:latin typeface="Monotype Corsiva" pitchFamily="66" charset="0"/>
              </a:rPr>
              <a:t>Задачи нравственного воспитания </a:t>
            </a:r>
            <a:endParaRPr lang="ru-RU" u="sng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37862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1.  Воспитывать уважение к людям.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2.  Воспитывать любовь к родным местам, природе, гордость за свой край и свою страну.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3.  Формировать навыки самостоятельности, аккуратности, целеустремленности, настойчивости, дисциплинированности.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C00000"/>
                </a:solidFill>
                <a:latin typeface="Monotype Corsiva" pitchFamily="66" charset="0"/>
              </a:rPr>
              <a:t>Игровая деятельность</a:t>
            </a:r>
            <a:endParaRPr lang="ru-RU" u="sng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1"/>
            <a:ext cx="8215370" cy="40719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1.  Учить проявлять организованность, ответственность, целенаправленность.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2.  Проявлять доброту, заботливость, гуманизм, чуткость.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3.  Развивать желание и умение играть совместно, формировать навыки коллективной игры.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4.  Развивать организаторские способности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5.  Воспитывать дружбу между детьми разных национальностей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C00000"/>
                </a:solidFill>
                <a:latin typeface="Monotype Corsiva" pitchFamily="66" charset="0"/>
              </a:rPr>
              <a:t>Трудовая деятельность</a:t>
            </a:r>
            <a:endParaRPr lang="ru-RU" u="sng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78621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1.  Воспитывать положительное отношение к труду.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2.  Учить трудиться сообща, предлагать свою помощь.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3.  Приучать выполнять свои поручения старательно, беречь материалы и предметы, убирать их на свои места.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4.  Учить выполнять обязанности дежурного добросовестно.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5.  Воспитывать уважительное отношение к людям труда и результатам их труда.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C00000"/>
                </a:solidFill>
                <a:latin typeface="Monotype Corsiva" pitchFamily="66" charset="0"/>
              </a:rPr>
              <a:t>Навыки культурного поведения</a:t>
            </a:r>
            <a:endParaRPr lang="ru-RU" u="sng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1"/>
            <a:ext cx="8229600" cy="392909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1.  Продолжать воспитывать вежливость (здороваться, прощаться, благодарить)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2.  Учить культурному разговору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3.  Приучать выполнять правила поведения в группе в отсутствие воспитателя.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4.  Познакомить с правилами поведения в общественных местах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5.  Учить культурно вести себя за столом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6.  Доброжелательно относиться к взрослым, заботиться о малышах.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7.  Учить бережно, относиться к одежде, к вещам.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296974"/>
          </a:xfrm>
        </p:spPr>
        <p:txBody>
          <a:bodyPr>
            <a:normAutofit/>
          </a:bodyPr>
          <a:lstStyle/>
          <a:p>
            <a:r>
              <a:rPr lang="ru-RU" sz="3600" b="1" u="sng" dirty="0">
                <a:solidFill>
                  <a:srgbClr val="C00000"/>
                </a:solidFill>
                <a:latin typeface="Monotype Corsiva" pitchFamily="66" charset="0"/>
              </a:rPr>
              <a:t>Воспитание гуманных чувств </a:t>
            </a:r>
            <a:br>
              <a:rPr lang="ru-RU" sz="3600" b="1" u="sng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600" b="1" u="sng" dirty="0">
                <a:solidFill>
                  <a:srgbClr val="C00000"/>
                </a:solidFill>
                <a:latin typeface="Monotype Corsiva" pitchFamily="66" charset="0"/>
              </a:rPr>
              <a:t>и положительных взаимоотношений</a:t>
            </a:r>
            <a:endParaRPr lang="ru-RU" sz="3600" u="sng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371477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1.  Формировать нравственные качества: справедливость, упорство, великодушное отношение к слабому.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2.  Формировать нравственные черты: ответственность, взаимопомощь, доброту, заботливость, гуманизм, чуткость, гостеприимство.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3.  Формировать представления о справедливости, смелости, скромности.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  <a:latin typeface="Monotype Corsiva" pitchFamily="66" charset="0"/>
              </a:rPr>
              <a:t>4.  Учить проявлять отзывчивость к сверстникам, внимание к их переживаниям, оказывать помощь, радоваться успехам товарищей, развивать дружеские взаимоотношения.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478634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  Воспользуйтесь советами, которые вы сегодня услышали, и вы увидите, как измениться мир вокруг. И это не из области фантастики, потому что всё в наших руках. 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Ответьте на вопросы сами себе: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Воспитан ли мой ребёнок?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Не стыдно ли за него в обществе?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Присущи ли ему чуткость, внимательность?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  На эти вопросы у каждого будет свой ответ сегодня, завтра, спустя многие годы и зависеть он будет от нашего желания и умения.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235745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7200" b="1" dirty="0">
                <a:solidFill>
                  <a:srgbClr val="C00000"/>
                </a:solidFill>
              </a:rPr>
              <a:t>Разное</a:t>
            </a:r>
          </a:p>
          <a:p>
            <a:pPr algn="ctr">
              <a:buNone/>
            </a:pPr>
            <a:r>
              <a:rPr lang="ru-RU" sz="5200" b="1" dirty="0">
                <a:solidFill>
                  <a:srgbClr val="C00000"/>
                </a:solidFill>
              </a:rPr>
              <a:t>(организационные вопросы)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ФОНЫ МАМИНЫ\shablon-deti-prevyu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813" y="-23813"/>
            <a:ext cx="9191626" cy="690562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14290"/>
            <a:ext cx="6086460" cy="6215106"/>
          </a:xfrm>
        </p:spPr>
        <p:txBody>
          <a:bodyPr>
            <a:normAutofit/>
          </a:bodyPr>
          <a:lstStyle/>
          <a:p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Берегите своих детей, </a:t>
            </a:r>
            <a:b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Их за шалости не ругайте. </a:t>
            </a:r>
            <a:b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Зло своих неудачных дней </a:t>
            </a:r>
            <a:b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Никогда на них не срывайте. </a:t>
            </a:r>
            <a:b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Ведь пока в доме детский смех, </a:t>
            </a:r>
            <a:b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От игрушек некуда деться, </a:t>
            </a:r>
            <a:b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Вы на свете счастливей всех, </a:t>
            </a:r>
            <a:b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3800" b="1" dirty="0">
                <a:solidFill>
                  <a:srgbClr val="C00000"/>
                </a:solidFill>
                <a:latin typeface="Monotype Corsiva" pitchFamily="66" charset="0"/>
              </a:rPr>
              <a:t>Берегите, пожалуйста, детство!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3857652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Monotype Corsiva" pitchFamily="66" charset="0"/>
              </a:rPr>
              <a:t>Вежливое слово, как добрый волшебник, дарит настроение, радует и даже лечит людей.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Рабочий стол\ФОНЫ МАМИНЫ\0001-001-Zanimatelnaja-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214950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rgbClr val="C00000"/>
                </a:solidFill>
                <a:latin typeface="Monotype Corsiva" pitchFamily="66" charset="0"/>
              </a:rPr>
              <a:t>Спасибо за внимание!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0042"/>
            <a:ext cx="864399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Так пусть же хватит нам, взрослым, терпения, любви, душевных сил </a:t>
            </a:r>
          </a:p>
          <a:p>
            <a:pPr algn="ctr"/>
            <a:r>
              <a:rPr lang="ru-RU" sz="4400" b="1" dirty="0">
                <a:solidFill>
                  <a:srgbClr val="C00000"/>
                </a:solidFill>
                <a:latin typeface="Monotype Corsiva" pitchFamily="66" charset="0"/>
              </a:rPr>
              <a:t>для того, чтобы поднять наших детей к высотам культуры поведения.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643998" cy="478634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Monotype Corsiva" pitchFamily="66" charset="0"/>
              </a:rPr>
              <a:t>План проведения родительского собрания:</a:t>
            </a:r>
            <a:br>
              <a:rPr lang="ru-RU" sz="2000" b="1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1. Беседа на тему: «Воспитание культуры поведения детей старшего дошкольного возраста» Выступление Шестаковой В.Ю.</a:t>
            </a:r>
            <a:b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2. «Правила поведения в дошкольном образовательном учреждении. </a:t>
            </a:r>
            <a:b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Правила для родителей»</a:t>
            </a:r>
            <a:b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3. Памятка «Воспитание культуры поведения дошкольника»</a:t>
            </a:r>
            <a:b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4. Приглашение к сотрудничеству, сообщение мероприятий </a:t>
            </a:r>
            <a:b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на учебный год Выступление </a:t>
            </a:r>
            <a:r>
              <a:rPr lang="ru-RU" sz="2600" dirty="0" err="1">
                <a:solidFill>
                  <a:srgbClr val="C00000"/>
                </a:solidFill>
                <a:latin typeface="Monotype Corsiva" pitchFamily="66" charset="0"/>
              </a:rPr>
              <a:t>Котовщиковой</a:t>
            </a: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 И.Н.</a:t>
            </a:r>
            <a:b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5. Разное</a:t>
            </a:r>
            <a:b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2600" dirty="0">
                <a:solidFill>
                  <a:srgbClr val="C00000"/>
                </a:solidFill>
                <a:latin typeface="Monotype Corsiva" pitchFamily="66" charset="0"/>
              </a:rPr>
              <a:t>6. Подведение итогов собрания – принятие решений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857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Дошкольный возраст – это важный период развития ребёнка, а также активного усвоения ребёнком навыков и привычек культурного и организованного поведения и развития.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Много лет, создавались людьми правила поведения, этикета – цель которых была кроме нравственных качеств доброты, чуткости, сердечности, прививать чувство меры и красоты в манерах поведения. В одежде, разговоре, приёме гостей и сервировке стола – словом во всём, с чем мы входим в общество.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Существуют ли в наше время секреты воспитания культуры поведения? Об этом и пойдёт сегодня разговор. И надеемся, что вместе мы найдём ответы на многие вопросы.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Первый вопрос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42862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600" b="1" dirty="0">
                <a:solidFill>
                  <a:srgbClr val="C00000"/>
                </a:solidFill>
              </a:rPr>
              <a:t>Основные правила культурного поведения, которые формируются у дошкольника 5-6 лет:</a:t>
            </a:r>
          </a:p>
          <a:p>
            <a:pPr>
              <a:buNone/>
            </a:pPr>
            <a:r>
              <a:rPr lang="ru-RU" sz="1600" dirty="0">
                <a:solidFill>
                  <a:srgbClr val="C00000"/>
                </a:solidFill>
              </a:rPr>
              <a:t>- Умение считаться в игре с желаниями и намерениями других детей, играть вместе общими игрушками, уступать.</a:t>
            </a:r>
          </a:p>
          <a:p>
            <a:pPr>
              <a:buNone/>
            </a:pPr>
            <a:r>
              <a:rPr lang="ru-RU" sz="1600" dirty="0">
                <a:solidFill>
                  <a:srgbClr val="C00000"/>
                </a:solidFill>
              </a:rPr>
              <a:t>- С ранних лет воспитывайте у детей любовь и привычку к труду. Следует считать важнейшим правилом воспитания: «</a:t>
            </a:r>
            <a:r>
              <a:rPr lang="ru-RU" sz="1600" b="1" dirty="0">
                <a:solidFill>
                  <a:srgbClr val="C00000"/>
                </a:solidFill>
              </a:rPr>
              <a:t>Не делай за ребенка того, что он может сделать сам</a:t>
            </a:r>
            <a:r>
              <a:rPr lang="ru-RU" sz="1600" dirty="0">
                <a:solidFill>
                  <a:srgbClr val="C00000"/>
                </a:solidFill>
              </a:rPr>
              <a:t>». Делая что-либо за ребенка, взрослые думают, что они помогают ребенку. А на самом деле они лишь мешают выработки у него полезных навыков, лишают его самостоятельности и той радости, которую доставляют детям проявления самостоятельности.</a:t>
            </a:r>
          </a:p>
          <a:p>
            <a:pPr>
              <a:buNone/>
            </a:pPr>
            <a:r>
              <a:rPr lang="ru-RU" sz="1600" dirty="0">
                <a:solidFill>
                  <a:srgbClr val="C00000"/>
                </a:solidFill>
              </a:rPr>
              <a:t>- Соблюдение правил культурного поведения в автобусе, в общественных местах.</a:t>
            </a:r>
          </a:p>
          <a:p>
            <a:pPr>
              <a:buNone/>
            </a:pPr>
            <a:r>
              <a:rPr lang="ru-RU" sz="1600" dirty="0">
                <a:solidFill>
                  <a:srgbClr val="C00000"/>
                </a:solidFill>
              </a:rPr>
              <a:t>- У детей должна быть воспитана привычка всегда говорить правду.</a:t>
            </a:r>
          </a:p>
          <a:p>
            <a:pPr>
              <a:buNone/>
            </a:pPr>
            <a:r>
              <a:rPr lang="ru-RU" sz="1600" dirty="0">
                <a:solidFill>
                  <a:srgbClr val="C00000"/>
                </a:solidFill>
              </a:rPr>
              <a:t>- Важной задачей, приобретающей на этой возрастной ступени особое значение, является формирование взаимоотношений с взрослыми и сверстниками: вежливое внимательное отношение к взрослым, умение дружно играть с детьми, защищать слабого, обиженного.</a:t>
            </a:r>
          </a:p>
          <a:p>
            <a:pPr>
              <a:buNone/>
            </a:pPr>
            <a:r>
              <a:rPr lang="ru-RU" sz="1600" dirty="0">
                <a:solidFill>
                  <a:srgbClr val="C00000"/>
                </a:solidFill>
              </a:rPr>
              <a:t>- Необходимо научить детей поддерживать порядок в комнате. В игровом уголке. Ребенок должен усвоить правило: «Каждой вещи – своё место».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Вопрос второй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3"/>
            <a:ext cx="8572560" cy="450059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С чего нужно начинать воспитание культуры у ребенка?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dirty="0">
                <a:solidFill>
                  <a:srgbClr val="C00000"/>
                </a:solidFill>
              </a:rPr>
              <a:t>Конечно же, с создания вежливой, терпимой, сочувственной и ласковой семейной атмосферы. И плюс к этому, учитывая возраст детей, начинать его воспитание надо с создания духа игры, с приветливо-вежливой сказки. Пусть иногда в комнате ребёнка появится фея, в волшебном фартуке которой секрет. Пусть от неё появится записка с шуточным замечанием, указанием на правила, в которых он допускал оплошности. Ежедневно можно вывешивать на стене оценку-маску: если малыш вёл себя прекрасно во всех отношениях – появится улыбающаяся маска феи, если слегка провинился – маска одного из гномов, если ведёт себя совсем плохо – маска дракона.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Третий вопрос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9"/>
            <a:ext cx="8501122" cy="450059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Что, по-вашему, является главным в воспитании навыков культурного поведения и хороших манер?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Конечно же, одним из главных компонентов в воспитании навыков культурного поведения и хороших манер является личный пример взрослых, то есть вас, родителей. Именно вы авторитет для ребёнка. И именно с вас, в первую очередь, он берёт пример во всём.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Ну, и конечно же хочется уделить внимание </a:t>
            </a:r>
            <a:r>
              <a:rPr lang="ru-RU" b="1" dirty="0">
                <a:solidFill>
                  <a:srgbClr val="C00000"/>
                </a:solidFill>
              </a:rPr>
              <a:t>речевому этикету</a:t>
            </a:r>
            <a:r>
              <a:rPr lang="ru-RU" dirty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Ребёнок усваивает родную речь так называемым «материнским способом», подражая близким, поэтому так важно, чтобы он слышал не только правильную, но и вежливую речь, соответствующую правилам речевого этикета.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50720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Вот что писал выдающийся педагог А.С. Макаренко о роли примера взрослых, окружающих ребёнка: </a:t>
            </a:r>
            <a:r>
              <a:rPr lang="ru-RU" b="1" i="1" dirty="0">
                <a:solidFill>
                  <a:srgbClr val="C00000"/>
                </a:solidFill>
              </a:rPr>
              <a:t>«Ваше собственное поведение – самая решающая вещь. Не думайте, что вы воспитываете ребёнка только тогда, когда с ним разговариваете, или поучаете его, или приказываете ему. Вы воспитываете его в каждый момент вашей жизни, даже тогда, когда вас нет дома. Как вы разговариваете с другими людьми и говорите о других людях, как вы радуетесь или печалитесь, как вы общаетесь с друзьями и с врагами, как вы смеётесь, читаете газеты – всё это для ребёнка имеет большое значение».</a:t>
            </a:r>
            <a:endParaRPr lang="ru-RU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Необходимо избавить ребёнка от грубостей, исключить из семейного обихода бранные, тем более нецензурные слова.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ФОНЫ МАМИНЫ\n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5"/>
            <a:ext cx="8429684" cy="4857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Известная поэтесса А. </a:t>
            </a:r>
            <a:r>
              <a:rPr lang="ru-RU" dirty="0" err="1">
                <a:solidFill>
                  <a:srgbClr val="C00000"/>
                </a:solidFill>
              </a:rPr>
              <a:t>Барто</a:t>
            </a:r>
            <a:r>
              <a:rPr lang="ru-RU" dirty="0">
                <a:solidFill>
                  <a:srgbClr val="C00000"/>
                </a:solidFill>
              </a:rPr>
              <a:t> в одном из своих стихотворений писала:</a:t>
            </a:r>
          </a:p>
          <a:p>
            <a:pPr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«Когда не ладятся дела,</a:t>
            </a:r>
            <a:endParaRPr lang="ru-RU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i="1" dirty="0">
                <a:solidFill>
                  <a:srgbClr val="C00000"/>
                </a:solidFill>
              </a:rPr>
              <a:t>Мне помогает похвала»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А часто ли вы обращаетесь к своему ребёнку не в форме приказания, а просьбы и употребляете слово «пожалуйста», благодарите его, высказываете своё родительское одобрение по поводу проявленной им вежливости? Задумайтесь над этим.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1434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Monotype Corsiva</vt:lpstr>
      <vt:lpstr>Тема Office</vt:lpstr>
      <vt:lpstr>Культура поведения  детей старшего  дошкольного возраста</vt:lpstr>
      <vt:lpstr>Вежливое слово, как добрый волшебник, дарит настроение, радует и даже лечит людей.</vt:lpstr>
      <vt:lpstr>План проведения родительского собрания: 1. Беседа на тему: «Воспитание культуры поведения детей старшего дошкольного возраста» Выступление Шестаковой В.Ю. 2. «Правила поведения в дошкольном образовательном учреждении.  Правила для родителей» 3. Памятка «Воспитание культуры поведения дошкольника» 4. Приглашение к сотрудничеству, сообщение мероприятий  на учебный год Выступление Котовщиковой И.Н. 5. Разное 6. Подведение итогов собрания – принятие решений</vt:lpstr>
      <vt:lpstr>Презентация PowerPoint</vt:lpstr>
      <vt:lpstr>Первый вопрос</vt:lpstr>
      <vt:lpstr>Вопрос второй</vt:lpstr>
      <vt:lpstr>Третий вопрос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нравственного воспитания </vt:lpstr>
      <vt:lpstr>Игровая деятельность</vt:lpstr>
      <vt:lpstr>Трудовая деятельность</vt:lpstr>
      <vt:lpstr>Навыки культурного поведения</vt:lpstr>
      <vt:lpstr>Воспитание гуманных чувств  и положительных взаимоотношений</vt:lpstr>
      <vt:lpstr>Презентация PowerPoint</vt:lpstr>
      <vt:lpstr>Презентация PowerPoint</vt:lpstr>
      <vt:lpstr>Берегите своих детей,  Их за шалости не ругайте.  Зло своих неудачных дней  Никогда на них не срывайте.  Ведь пока в доме детский смех,  От игрушек некуда деться,  Вы на свете счастливей всех,  Берегите, пожалуйста, детство!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Людмила Грабко</cp:lastModifiedBy>
  <cp:revision>27</cp:revision>
  <dcterms:modified xsi:type="dcterms:W3CDTF">2020-11-06T06:34:10Z</dcterms:modified>
</cp:coreProperties>
</file>