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7" r:id="rId2"/>
    <p:sldId id="268" r:id="rId3"/>
    <p:sldId id="273" r:id="rId4"/>
    <p:sldId id="275" r:id="rId5"/>
    <p:sldId id="260" r:id="rId6"/>
    <p:sldId id="271" r:id="rId7"/>
    <p:sldId id="272" r:id="rId8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onotype Corsiva" pitchFamily="66" charset="0"/>
      <p: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D0D02-20A7-455D-8342-59FA735777E0}" v="184" dt="2020-05-19T02:14:08.703"/>
    <p1510:client id="{592EA55F-9DD5-43DA-A568-9698B202A3F8}" v="12" dt="2020-05-19T02:40:44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362092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МУНИЦИПАЛЬНОЕ БЮДЖЕТНОЕ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ДОШКОЛЬНОЕ ОБРАЗОВАТЕЛЬНОЕ УЧРЕЖДЕНИЕ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«ДЕТСКИЙ САД № 84 ИСКОРКА»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1140" y="2156604"/>
            <a:ext cx="4536057" cy="2802147"/>
          </a:xfrm>
        </p:spPr>
        <p:txBody>
          <a:bodyPr anchor="t">
            <a:normAutofit fontScale="25000" lnSpcReduction="20000"/>
          </a:bodyPr>
          <a:lstStyle/>
          <a:p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Проект:</a:t>
            </a:r>
            <a:endParaRPr lang="ru-RU" sz="9600" dirty="0">
              <a:solidFill>
                <a:schemeClr val="tx2">
                  <a:lumMod val="50000"/>
                </a:schemeClr>
              </a:solidFill>
              <a:latin typeface="Monotype Corsiva"/>
            </a:endParaRPr>
          </a:p>
          <a:p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 </a:t>
            </a:r>
            <a:r>
              <a:rPr lang="ru-RU" sz="9600" b="1" dirty="0">
                <a:latin typeface="Monotype Corsiva" pitchFamily="66" charset="0"/>
              </a:rPr>
              <a:t/>
            </a:r>
            <a:br>
              <a:rPr lang="ru-RU" sz="9600" b="1" dirty="0">
                <a:latin typeface="Monotype Corsiva" pitchFamily="66" charset="0"/>
              </a:rPr>
            </a:b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«10 - </a:t>
            </a:r>
            <a:r>
              <a:rPr lang="ru-RU" sz="9600" b="1" dirty="0" err="1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дневный</a:t>
            </a: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 </a:t>
            </a:r>
            <a:endParaRPr lang="ru-RU" sz="9600">
              <a:solidFill>
                <a:schemeClr val="tx2">
                  <a:lumMod val="50000"/>
                </a:schemeClr>
              </a:solidFill>
              <a:latin typeface="Monotype Corsiva"/>
            </a:endParaRPr>
          </a:p>
          <a:p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марафон взаимодействия</a:t>
            </a:r>
            <a:r>
              <a:rPr lang="ru-RU" sz="9600" b="1" dirty="0">
                <a:latin typeface="Monotype Corsiva" pitchFamily="66" charset="0"/>
              </a:rPr>
              <a:t/>
            </a:r>
            <a:br>
              <a:rPr lang="ru-RU" sz="9600" b="1" dirty="0">
                <a:latin typeface="Monotype Corsiva" pitchFamily="66" charset="0"/>
              </a:rPr>
            </a:b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участников педагогического процесса:</a:t>
            </a:r>
            <a:r>
              <a:rPr lang="ru-RU" sz="9600" b="1" dirty="0">
                <a:latin typeface="Monotype Corsiva" pitchFamily="66" charset="0"/>
              </a:rPr>
              <a:t/>
            </a:r>
            <a:br>
              <a:rPr lang="ru-RU" sz="9600" b="1" dirty="0">
                <a:latin typeface="Monotype Corsiva" pitchFamily="66" charset="0"/>
              </a:rPr>
            </a:b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 педагоги, родители и воспитанники»</a:t>
            </a:r>
            <a:endParaRPr lang="ru-RU" sz="9600">
              <a:solidFill>
                <a:schemeClr val="tx2">
                  <a:lumMod val="50000"/>
                </a:schemeClr>
              </a:solidFill>
              <a:latin typeface="Monotype Corsiv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591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4008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Музыкальный руководитель 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 «Вместе с музыкой растём»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79325"/>
          </a:xfrm>
        </p:spPr>
        <p:txBody>
          <a:bodyPr anchor="t">
            <a:noAutofit/>
          </a:bodyPr>
          <a:lstStyle/>
          <a:p>
            <a:pPr lvl="0" algn="ctr">
              <a:buNone/>
            </a:pPr>
            <a:r>
              <a:rPr lang="ru-RU" sz="2600" b="1" i="1" u="sng" dirty="0" smtClean="0">
                <a:solidFill>
                  <a:srgbClr val="0033CC"/>
                </a:solidFill>
              </a:rPr>
              <a:t>«Угадай инструмент»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33CC"/>
                </a:solidFill>
              </a:rPr>
              <a:t>Послушайте звук и попробуйте </a:t>
            </a:r>
            <a:r>
              <a:rPr lang="ru-RU" sz="2600" b="1" dirty="0" smtClean="0">
                <a:solidFill>
                  <a:srgbClr val="0033CC"/>
                </a:solidFill>
              </a:rPr>
              <a:t>назвать</a:t>
            </a:r>
            <a:r>
              <a:rPr lang="ru-RU" sz="2600" b="1" dirty="0" smtClean="0">
                <a:solidFill>
                  <a:srgbClr val="0033CC"/>
                </a:solidFill>
              </a:rPr>
              <a:t>, </a:t>
            </a:r>
            <a:r>
              <a:rPr lang="ru-RU" sz="2600" b="1" dirty="0" smtClean="0">
                <a:solidFill>
                  <a:srgbClr val="0033CC"/>
                </a:solidFill>
              </a:rPr>
              <a:t>какой инструмент </a:t>
            </a:r>
            <a:r>
              <a:rPr lang="ru-RU" sz="2600" b="1" dirty="0" smtClean="0">
                <a:solidFill>
                  <a:srgbClr val="0033CC"/>
                </a:solidFill>
              </a:rPr>
              <a:t>звучал? </a:t>
            </a:r>
            <a:endParaRPr lang="ru-RU" sz="2600" b="1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33CC"/>
                </a:solidFill>
              </a:rPr>
              <a:t>Такое </a:t>
            </a:r>
            <a:r>
              <a:rPr lang="ru-RU" sz="2600" b="1" dirty="0" smtClean="0">
                <a:solidFill>
                  <a:srgbClr val="0033CC"/>
                </a:solidFill>
              </a:rPr>
              <a:t>задание активизирует слуховое  восприятие, учит узнавать  по звучанию музыкальные </a:t>
            </a:r>
            <a:r>
              <a:rPr lang="ru-RU" sz="2600" b="1" dirty="0" smtClean="0">
                <a:solidFill>
                  <a:srgbClr val="0033CC"/>
                </a:solidFill>
              </a:rPr>
              <a:t>инструменты и </a:t>
            </a:r>
            <a:r>
              <a:rPr lang="ru-RU" sz="2600" b="1" dirty="0" smtClean="0">
                <a:solidFill>
                  <a:srgbClr val="0033CC"/>
                </a:solidFill>
              </a:rPr>
              <a:t>называть их, развивает тембровый слух. </a:t>
            </a:r>
            <a:endParaRPr lang="ru-RU" sz="2600" b="1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33CC"/>
                </a:solidFill>
              </a:rPr>
              <a:t>В </a:t>
            </a:r>
            <a:r>
              <a:rPr lang="ru-RU" sz="2600" b="1" dirty="0" smtClean="0">
                <a:solidFill>
                  <a:srgbClr val="0033CC"/>
                </a:solidFill>
              </a:rPr>
              <a:t>нем вы услышите звуки  и увидите </a:t>
            </a:r>
            <a:endParaRPr lang="ru-RU" sz="2600" b="1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33CC"/>
                </a:solidFill>
              </a:rPr>
              <a:t>музыкальные </a:t>
            </a:r>
            <a:r>
              <a:rPr lang="ru-RU" sz="2600" b="1" dirty="0" smtClean="0">
                <a:solidFill>
                  <a:srgbClr val="0033CC"/>
                </a:solidFill>
              </a:rPr>
              <a:t>инструменты: аккордеон, </a:t>
            </a:r>
            <a:endParaRPr lang="ru-RU" sz="2600" b="1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33CC"/>
                </a:solidFill>
              </a:rPr>
              <a:t>арфа</a:t>
            </a:r>
            <a:r>
              <a:rPr lang="ru-RU" sz="2600" b="1" dirty="0" smtClean="0">
                <a:solidFill>
                  <a:srgbClr val="0033CC"/>
                </a:solidFill>
              </a:rPr>
              <a:t>, труба, барабаны, гитара, флейта, рояль, </a:t>
            </a:r>
            <a:endParaRPr lang="ru-RU" sz="2600" b="1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33CC"/>
                </a:solidFill>
              </a:rPr>
              <a:t>скрипка</a:t>
            </a:r>
            <a:r>
              <a:rPr lang="ru-RU" sz="2600" b="1" dirty="0" smtClean="0">
                <a:solidFill>
                  <a:srgbClr val="0033CC"/>
                </a:solidFill>
              </a:rPr>
              <a:t>, баян.</a:t>
            </a:r>
            <a:r>
              <a:rPr lang="ru-RU" sz="26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ru-RU" sz="2600" b="1" dirty="0" smtClean="0">
                <a:solidFill>
                  <a:srgbClr val="FF0000"/>
                </a:solidFill>
                <a:ea typeface="+mn-lt"/>
                <a:cs typeface="+mn-lt"/>
              </a:rPr>
              <a:t>Видео </a:t>
            </a:r>
            <a:r>
              <a:rPr lang="ru-RU" sz="2600" b="1" dirty="0">
                <a:solidFill>
                  <a:srgbClr val="FF0000"/>
                </a:solidFill>
                <a:ea typeface="+mn-lt"/>
                <a:cs typeface="+mn-lt"/>
              </a:rPr>
              <a:t>в карусели</a:t>
            </a:r>
            <a:r>
              <a:rPr lang="ru-RU" sz="2600" b="1" dirty="0" smtClean="0">
                <a:solidFill>
                  <a:srgbClr val="FF0000"/>
                </a:solidFill>
                <a:ea typeface="+mn-lt"/>
                <a:cs typeface="+mn-lt"/>
              </a:rPr>
              <a:t>.</a:t>
            </a:r>
            <a:endParaRPr lang="ru-RU" sz="2600" b="1" dirty="0">
              <a:solidFill>
                <a:srgbClr val="FF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16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17F821-F11D-4D78-8387-73040D13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35" y="1447800"/>
            <a:ext cx="4300465" cy="4876800"/>
          </a:xfrm>
        </p:spPr>
        <p:txBody>
          <a:bodyPr anchor="t"/>
          <a:lstStyle/>
          <a:p>
            <a:pPr lvl="0">
              <a:buNone/>
            </a:pPr>
            <a:r>
              <a:rPr lang="ru-RU" sz="2600" b="1" dirty="0">
                <a:solidFill>
                  <a:srgbClr val="0033CC"/>
                </a:solidFill>
                <a:ea typeface="+mn-lt"/>
                <a:cs typeface="+mn-lt"/>
              </a:rPr>
              <a:t>Для самых маленьких</a:t>
            </a:r>
            <a:r>
              <a:rPr lang="ru-RU" sz="2600" b="1" dirty="0" smtClean="0">
                <a:solidFill>
                  <a:srgbClr val="0033CC"/>
                </a:solidFill>
                <a:ea typeface="+mn-lt"/>
                <a:cs typeface="+mn-lt"/>
              </a:rPr>
              <a:t>: </a:t>
            </a:r>
          </a:p>
          <a:p>
            <a:pPr lvl="0">
              <a:buNone/>
            </a:pPr>
            <a:r>
              <a:rPr lang="ru-RU" sz="2600" b="1" i="1" u="sng" dirty="0" smtClean="0">
                <a:solidFill>
                  <a:srgbClr val="0033CC"/>
                </a:solidFill>
              </a:rPr>
              <a:t>«</a:t>
            </a:r>
            <a:r>
              <a:rPr lang="ru-RU" sz="2600" b="1" i="1" u="sng" dirty="0" smtClean="0">
                <a:solidFill>
                  <a:srgbClr val="0033CC"/>
                </a:solidFill>
              </a:rPr>
              <a:t>Музыкальные загадки»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33CC"/>
                </a:solidFill>
              </a:rPr>
              <a:t>- Кто на каких инструментах играет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33CC"/>
                </a:solidFill>
              </a:rPr>
              <a:t>- Посмотри на картинку и покажи только музыкальные инструменты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33CC"/>
                </a:solidFill>
              </a:rPr>
              <a:t>- Посмотри, что в этих инструментах не так?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Листай карусель</a:t>
            </a:r>
            <a:endParaRPr lang="ru-RU" sz="26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D8A5BA7-613C-49F7-8A47-0E8E2DF2594E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7315200" cy="8329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Музыкальный руководитель 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 «Вместе с музыкой растём»</a:t>
            </a:r>
          </a:p>
        </p:txBody>
      </p:sp>
      <p:pic>
        <p:nvPicPr>
          <p:cNvPr id="4" name="Picture 2" descr="IMG_20200517_124627_8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1" y="1295400"/>
            <a:ext cx="1957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MG_20200517_124731_9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962399"/>
            <a:ext cx="3124200" cy="23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G_20200517_124744_7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295400"/>
            <a:ext cx="2362200" cy="239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425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7941" y="563762"/>
            <a:ext cx="8229600" cy="1061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Инструктор по</a:t>
            </a:r>
            <a:r>
              <a:rPr lang="ru-RU" sz="2800" b="1" dirty="0">
                <a:solidFill>
                  <a:srgbClr val="FF0000"/>
                </a:solidFill>
                <a:latin typeface="Monotype Corsiva"/>
                <a:ea typeface="+mj-ea"/>
                <a:cs typeface="Times New Roman"/>
              </a:rPr>
              <a:t> 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 физической культуре</a:t>
            </a:r>
            <a:r>
              <a:rPr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/>
            </a:r>
            <a:br>
              <a:rPr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«Весёлая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физминутка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»</a:t>
            </a:r>
            <a:r>
              <a:rPr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/>
            </a:r>
            <a:br>
              <a:rPr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E5463A1-0DF7-4443-AEDC-1F8B44996FB3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Объект 20">
            <a:extLst>
              <a:ext uri="{FF2B5EF4-FFF2-40B4-BE49-F238E27FC236}">
                <a16:creationId xmlns:a16="http://schemas.microsoft.com/office/drawing/2014/main" xmlns="" id="{75B4F70B-6DBA-42C6-9594-5CCDCA91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800600"/>
          </a:xfrm>
        </p:spPr>
        <p:txBody>
          <a:bodyPr anchor="t"/>
          <a:lstStyle/>
          <a:p>
            <a:pPr>
              <a:buNone/>
              <a:tabLst>
                <a:tab pos="8070850" algn="l"/>
              </a:tabLst>
            </a:pPr>
            <a:r>
              <a:rPr lang="ru-RU" sz="2200" dirty="0" smtClean="0">
                <a:solidFill>
                  <a:srgbClr val="0033CC"/>
                </a:solidFill>
              </a:rPr>
              <a:t>1</a:t>
            </a:r>
            <a:r>
              <a:rPr lang="ru-RU" sz="2200" dirty="0" smtClean="0">
                <a:solidFill>
                  <a:srgbClr val="0033CC"/>
                </a:solidFill>
              </a:rPr>
              <a:t>. «</a:t>
            </a:r>
            <a:r>
              <a:rPr lang="ru-RU" sz="2200" b="1" dirty="0" smtClean="0">
                <a:solidFill>
                  <a:srgbClr val="0033CC"/>
                </a:solidFill>
              </a:rPr>
              <a:t>Зайчик с фонариком».</a:t>
            </a:r>
            <a:r>
              <a:rPr lang="ru-RU" sz="2200" dirty="0" smtClean="0">
                <a:solidFill>
                  <a:srgbClr val="0033CC"/>
                </a:solidFill>
              </a:rPr>
              <a:t> Малыши с удовольствием пытаются поймать движущийся по полу и стенам свет фонарика.</a:t>
            </a:r>
          </a:p>
          <a:p>
            <a:pPr>
              <a:buNone/>
            </a:pPr>
            <a:r>
              <a:rPr lang="ru-RU" sz="2200" dirty="0" smtClean="0">
                <a:solidFill>
                  <a:srgbClr val="0033CC"/>
                </a:solidFill>
              </a:rPr>
              <a:t>2. </a:t>
            </a:r>
            <a:r>
              <a:rPr lang="ru-RU" sz="2200" b="1" dirty="0" smtClean="0">
                <a:solidFill>
                  <a:srgbClr val="0033CC"/>
                </a:solidFill>
              </a:rPr>
              <a:t>"Гномы и великаны"</a:t>
            </a:r>
            <a:r>
              <a:rPr lang="ru-RU" sz="2200" dirty="0" smtClean="0">
                <a:solidFill>
                  <a:srgbClr val="0033CC"/>
                </a:solidFill>
              </a:rPr>
              <a:t>  При слове "великаны" все должны подняться на носки и поднять руки. При слове "гномы" все должны присесть руки опущены. Водящий стремится запутать игроков, произнося ГНОМЫ показывает ВЕЛИКАНА и наоборот. </a:t>
            </a:r>
            <a:endParaRPr lang="ru-RU" sz="2200" b="1" dirty="0">
              <a:solidFill>
                <a:srgbClr val="0033CC"/>
              </a:solidFill>
              <a:ea typeface="+mn-lt"/>
              <a:cs typeface="+mn-lt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rgbClr val="0033CC"/>
                </a:solidFill>
              </a:rPr>
              <a:t>Для самых маленьких: </a:t>
            </a:r>
            <a:endParaRPr lang="ru-RU" sz="2200" b="1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33CC"/>
                </a:solidFill>
              </a:rPr>
              <a:t>Полезны </a:t>
            </a:r>
            <a:r>
              <a:rPr lang="ru-RU" sz="2200" dirty="0" smtClean="0">
                <a:solidFill>
                  <a:srgbClr val="0033CC"/>
                </a:solidFill>
              </a:rPr>
              <a:t>лёжа на спине  перекаты ногами мяча </a:t>
            </a:r>
            <a:endParaRPr lang="ru-RU" sz="22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33CC"/>
                </a:solidFill>
              </a:rPr>
              <a:t>по </a:t>
            </a:r>
            <a:r>
              <a:rPr lang="ru-RU" sz="2200" dirty="0" smtClean="0">
                <a:solidFill>
                  <a:srgbClr val="0033CC"/>
                </a:solidFill>
              </a:rPr>
              <a:t>стене. Это развивает моторное планирование</a:t>
            </a:r>
            <a:r>
              <a:rPr lang="ru-RU" sz="2200" dirty="0" smtClean="0">
                <a:solidFill>
                  <a:srgbClr val="0033CC"/>
                </a:solidFill>
              </a:rPr>
              <a:t>,</a:t>
            </a:r>
          </a:p>
          <a:p>
            <a:pPr>
              <a:buNone/>
            </a:pPr>
            <a:r>
              <a:rPr lang="ru-RU" sz="2200" dirty="0" smtClean="0">
                <a:solidFill>
                  <a:srgbClr val="0033CC"/>
                </a:solidFill>
              </a:rPr>
              <a:t> </a:t>
            </a:r>
            <a:r>
              <a:rPr lang="ru-RU" sz="2200" dirty="0" smtClean="0">
                <a:solidFill>
                  <a:srgbClr val="0033CC"/>
                </a:solidFill>
              </a:rPr>
              <a:t>ориентирование в пространстве, </a:t>
            </a:r>
            <a:r>
              <a:rPr lang="ru-RU" sz="2200" dirty="0" err="1" smtClean="0">
                <a:solidFill>
                  <a:srgbClr val="0033CC"/>
                </a:solidFill>
              </a:rPr>
              <a:t>саморегуляцию</a:t>
            </a:r>
            <a:r>
              <a:rPr lang="ru-RU" sz="2200" dirty="0" smtClean="0">
                <a:solidFill>
                  <a:srgbClr val="0033CC"/>
                </a:solidFill>
              </a:rPr>
              <a:t> </a:t>
            </a:r>
            <a:endParaRPr lang="ru-RU" sz="22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33CC"/>
                </a:solidFill>
              </a:rPr>
              <a:t>и </a:t>
            </a:r>
            <a:r>
              <a:rPr lang="ru-RU" sz="2200" dirty="0" smtClean="0">
                <a:solidFill>
                  <a:srgbClr val="0033CC"/>
                </a:solidFill>
              </a:rPr>
              <a:t>контроль (похожие упражнения очень </a:t>
            </a:r>
            <a:endParaRPr lang="ru-RU" sz="22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33CC"/>
                </a:solidFill>
              </a:rPr>
              <a:t>помогут </a:t>
            </a:r>
            <a:r>
              <a:rPr lang="ru-RU" sz="2200" dirty="0" smtClean="0">
                <a:solidFill>
                  <a:srgbClr val="0033CC"/>
                </a:solidFill>
              </a:rPr>
              <a:t>при подготовке к школе)</a:t>
            </a:r>
            <a:endParaRPr lang="ru-RU" sz="2200" dirty="0">
              <a:solidFill>
                <a:srgbClr val="0033C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22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371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33CC"/>
                </a:solidFill>
              </a:rPr>
              <a:t>«Сосчитай-ка сколько бананов у Обезьянки?» </a:t>
            </a:r>
            <a:endParaRPr lang="ru-RU" sz="2400" i="1" u="sng" dirty="0" smtClean="0">
              <a:solidFill>
                <a:srgbClr val="0033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(Считаем по образцу: один банан, два банана и т.д.)</a:t>
            </a:r>
            <a:endParaRPr lang="ru-RU" sz="24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286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Учитель-логопед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«Правильные звуки, красивая речь»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879" t="29906" r="32106" b="28925"/>
          <a:stretch>
            <a:fillRect/>
          </a:stretch>
        </p:blipFill>
        <p:spPr bwMode="auto">
          <a:xfrm>
            <a:off x="762000" y="2133600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Воспитатель 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«Занимательная </a:t>
            </a:r>
            <a:r>
              <a:rPr lang="ru-RU" sz="3200" b="1" dirty="0" err="1">
                <a:solidFill>
                  <a:srgbClr val="FF0000"/>
                </a:solidFill>
                <a:latin typeface="Monotype Corsiva" pitchFamily="66" charset="0"/>
              </a:rPr>
              <a:t>мастерилка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457200" y="1219200"/>
            <a:ext cx="5486400" cy="5334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sz="3200" b="1" i="1" u="sng" dirty="0" smtClean="0">
                <a:solidFill>
                  <a:srgbClr val="0033CC"/>
                </a:solidFill>
              </a:rPr>
              <a:t>«Аппликация из ватных дисков»</a:t>
            </a:r>
            <a:endParaRPr lang="ru-RU" sz="3200" i="1" u="sng" dirty="0" smtClean="0">
              <a:solidFill>
                <a:srgbClr val="0033CC"/>
              </a:solidFill>
            </a:endParaRPr>
          </a:p>
          <a:p>
            <a:r>
              <a:rPr lang="ru-RU" sz="3200" b="1" dirty="0" smtClean="0">
                <a:solidFill>
                  <a:srgbClr val="0033CC"/>
                </a:solidFill>
              </a:rPr>
              <a:t>Старшие ребята</a:t>
            </a:r>
            <a:r>
              <a:rPr lang="ru-RU" sz="3200" dirty="0" smtClean="0">
                <a:solidFill>
                  <a:srgbClr val="0033CC"/>
                </a:solidFill>
              </a:rPr>
              <a:t> могут вырезать ватные диски (</a:t>
            </a:r>
            <a:r>
              <a:rPr lang="ru-RU" sz="3200" dirty="0" err="1" smtClean="0">
                <a:solidFill>
                  <a:srgbClr val="0033CC"/>
                </a:solidFill>
              </a:rPr>
              <a:t>спонжи</a:t>
            </a:r>
            <a:r>
              <a:rPr lang="ru-RU" sz="3200" dirty="0" smtClean="0">
                <a:solidFill>
                  <a:srgbClr val="0033CC"/>
                </a:solidFill>
              </a:rPr>
              <a:t>) и приклеить на готовые шаблоны или создать свои придуманные аппликации , букеты цветов и раскрасить их.</a:t>
            </a:r>
          </a:p>
          <a:p>
            <a:r>
              <a:rPr lang="ru-RU" sz="3200" b="1" dirty="0" smtClean="0">
                <a:solidFill>
                  <a:srgbClr val="0033CC"/>
                </a:solidFill>
              </a:rPr>
              <a:t>Малышам</a:t>
            </a:r>
            <a:r>
              <a:rPr lang="ru-RU" sz="3200" dirty="0" smtClean="0">
                <a:solidFill>
                  <a:srgbClr val="0033CC"/>
                </a:solidFill>
              </a:rPr>
              <a:t> понадобится ваша помощь. Приклейте ватные диски на бумагу и дорисуйте силуэт различных животных, птиц… ребёнку только остаётся раскрасить их, с помощью пипетки и цветной воды. Можно нарисовать на </a:t>
            </a:r>
            <a:r>
              <a:rPr lang="ru-RU" sz="3200" dirty="0" err="1" smtClean="0">
                <a:solidFill>
                  <a:srgbClr val="0033CC"/>
                </a:solidFill>
              </a:rPr>
              <a:t>спонжах</a:t>
            </a:r>
            <a:r>
              <a:rPr lang="ru-RU" sz="3200" dirty="0" smtClean="0">
                <a:solidFill>
                  <a:srgbClr val="0033CC"/>
                </a:solidFill>
              </a:rPr>
              <a:t> разноцветные узоры или точки фломастерами, затем капая пипеткой с водой наблюдать за свойствами воды и растеканием красок</a:t>
            </a:r>
            <a:r>
              <a:rPr lang="ru-RU" sz="3200" dirty="0" smtClean="0">
                <a:solidFill>
                  <a:srgbClr val="0033CC"/>
                </a:solidFill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Podelki-iz-vatnyih-diskov-47"/>
          <p:cNvPicPr>
            <a:picLocks noChangeAspect="1" noChangeArrowheads="1"/>
          </p:cNvPicPr>
          <p:nvPr/>
        </p:nvPicPr>
        <p:blipFill>
          <a:blip r:embed="rId2" cstate="print"/>
          <a:srcRect t="3955" r="11374"/>
          <a:stretch>
            <a:fillRect/>
          </a:stretch>
        </p:blipFill>
        <p:spPr bwMode="auto">
          <a:xfrm>
            <a:off x="6324600" y="228600"/>
            <a:ext cx="2209800" cy="14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1208" t="20734" r="43539" b="25038"/>
          <a:stretch>
            <a:fillRect/>
          </a:stretch>
        </p:blipFill>
        <p:spPr bwMode="auto">
          <a:xfrm>
            <a:off x="6096000" y="1676400"/>
            <a:ext cx="2743199" cy="153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IMG_20200518_000311_4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2004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IMG_20200518_000434_4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8768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81800" cy="6540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Педагог-психолог  «Нескучные занятия»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6324600" cy="5181600"/>
          </a:xfrm>
        </p:spPr>
        <p:txBody>
          <a:bodyPr>
            <a:noAutofit/>
          </a:bodyPr>
          <a:lstStyle/>
          <a:p>
            <a:pPr marL="3175" indent="82550" algn="ctr">
              <a:buNone/>
            </a:pPr>
            <a:r>
              <a:rPr lang="ru-RU" sz="2100" b="1" i="1" u="sng" dirty="0" smtClean="0">
                <a:solidFill>
                  <a:srgbClr val="0033CC"/>
                </a:solidFill>
              </a:rPr>
              <a:t>«Художник» - тактильное рисование.</a:t>
            </a:r>
            <a:endParaRPr lang="ru-RU" sz="2100" i="1" u="sng" dirty="0" smtClean="0">
              <a:solidFill>
                <a:srgbClr val="0033CC"/>
              </a:solidFill>
            </a:endParaRPr>
          </a:p>
          <a:p>
            <a:pPr marL="3175" indent="82550">
              <a:buNone/>
            </a:pPr>
            <a:r>
              <a:rPr lang="ru-RU" sz="2100" dirty="0" smtClean="0">
                <a:solidFill>
                  <a:srgbClr val="0033CC"/>
                </a:solidFill>
              </a:rPr>
              <a:t>На спине у ребёнка попробуйте нарисовать </a:t>
            </a:r>
            <a:endParaRPr lang="ru-RU" sz="2100" dirty="0" smtClean="0">
              <a:solidFill>
                <a:srgbClr val="0033CC"/>
              </a:solidFill>
            </a:endParaRPr>
          </a:p>
          <a:p>
            <a:pPr marL="3175" indent="82550">
              <a:buNone/>
            </a:pPr>
            <a:r>
              <a:rPr lang="ru-RU" sz="2100" dirty="0" smtClean="0">
                <a:solidFill>
                  <a:srgbClr val="0033CC"/>
                </a:solidFill>
              </a:rPr>
              <a:t>пальцем </a:t>
            </a:r>
            <a:r>
              <a:rPr lang="ru-RU" sz="2100" dirty="0" smtClean="0">
                <a:solidFill>
                  <a:srgbClr val="0033CC"/>
                </a:solidFill>
              </a:rPr>
              <a:t>руки несложную фигуру, букву, </a:t>
            </a:r>
            <a:r>
              <a:rPr lang="ru-RU" sz="2100" dirty="0" smtClean="0">
                <a:solidFill>
                  <a:srgbClr val="0033CC"/>
                </a:solidFill>
              </a:rPr>
              <a:t>цифру</a:t>
            </a:r>
          </a:p>
          <a:p>
            <a:pPr marL="3175" indent="82550">
              <a:buNone/>
            </a:pPr>
            <a:r>
              <a:rPr lang="ru-RU" sz="2100" dirty="0" smtClean="0">
                <a:solidFill>
                  <a:srgbClr val="0033CC"/>
                </a:solidFill>
              </a:rPr>
              <a:t> </a:t>
            </a:r>
            <a:r>
              <a:rPr lang="ru-RU" sz="2100" dirty="0" smtClean="0">
                <a:solidFill>
                  <a:srgbClr val="0033CC"/>
                </a:solidFill>
              </a:rPr>
              <a:t>или рисунок, не говоря ему, что вы задумали. </a:t>
            </a:r>
            <a:endParaRPr lang="ru-RU" sz="2100" dirty="0" smtClean="0">
              <a:solidFill>
                <a:srgbClr val="0033CC"/>
              </a:solidFill>
            </a:endParaRPr>
          </a:p>
          <a:p>
            <a:pPr marL="3175" indent="82550">
              <a:buNone/>
            </a:pPr>
            <a:r>
              <a:rPr lang="ru-RU" sz="2100" dirty="0" smtClean="0">
                <a:solidFill>
                  <a:srgbClr val="0033CC"/>
                </a:solidFill>
              </a:rPr>
              <a:t>Попросите </a:t>
            </a:r>
            <a:r>
              <a:rPr lang="ru-RU" sz="2100" dirty="0" smtClean="0">
                <a:solidFill>
                  <a:srgbClr val="0033CC"/>
                </a:solidFill>
              </a:rPr>
              <a:t>его нарисовать на что это похоже или сказать словами. Поменяйтесь местами, обсудите, кто больше смог угадать рисунок, понаблюдайте </a:t>
            </a:r>
            <a:endParaRPr lang="ru-RU" sz="2100" dirty="0" smtClean="0">
              <a:solidFill>
                <a:srgbClr val="0033CC"/>
              </a:solidFill>
            </a:endParaRPr>
          </a:p>
          <a:p>
            <a:pPr marL="3175" indent="82550">
              <a:buNone/>
            </a:pPr>
            <a:r>
              <a:rPr lang="ru-RU" sz="2100" dirty="0" smtClean="0">
                <a:solidFill>
                  <a:srgbClr val="0033CC"/>
                </a:solidFill>
              </a:rPr>
              <a:t>за </a:t>
            </a:r>
            <a:r>
              <a:rPr lang="ru-RU" sz="2100" dirty="0" smtClean="0">
                <a:solidFill>
                  <a:srgbClr val="0033CC"/>
                </a:solidFill>
              </a:rPr>
              <a:t>поведением ребёнка (не все любят, когда к ним прикасаются. Можно делать ребёнку игровой массаж с проговариванием стишков, со временем малыш привыкнет). Для деток постарше можно прикрепить лист бумаги на спину и фломастером рисуем детали поэтапно (не всё сразу) задуманный предмет или животное, ребёнок держит на уровне лица чистый лист и рисует то, что ощущает тактильно.</a:t>
            </a:r>
            <a:endParaRPr lang="ru-RU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MG_20200518_235432_5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219200"/>
            <a:ext cx="26922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CC"/>
      </a:hlink>
      <a:folHlink>
        <a:srgbClr val="0033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347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Calibri</vt:lpstr>
      <vt:lpstr>Monotype Corsiva</vt:lpstr>
      <vt:lpstr>1_Тема Office</vt:lpstr>
      <vt:lpstr> МУНИЦИПАЛЬНОЕ БЮДЖЕТНОЕ ДОШКОЛЬНОЕ ОБРАЗОВАТЕЛЬНОЕ УЧРЕЖДЕНИЕ  «ДЕТСКИЙ САД № 84 ИСКОРКА» </vt:lpstr>
      <vt:lpstr>Музыкальный руководитель   «Вместе с музыкой растём»</vt:lpstr>
      <vt:lpstr>Слайд 3</vt:lpstr>
      <vt:lpstr>Слайд 4</vt:lpstr>
      <vt:lpstr>Слайд 5</vt:lpstr>
      <vt:lpstr>Слайд 6</vt:lpstr>
      <vt:lpstr>Педагог-психолог  «Нескучные занятия»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</dc:title>
  <dc:creator>Фокина Лидия Петровна</dc:creator>
  <cp:keywords>Шаблон презентации</cp:keywords>
  <cp:lastModifiedBy>Admin</cp:lastModifiedBy>
  <cp:revision>118</cp:revision>
  <dcterms:created xsi:type="dcterms:W3CDTF">2014-07-06T18:18:01Z</dcterms:created>
  <dcterms:modified xsi:type="dcterms:W3CDTF">2020-05-20T00:30:58Z</dcterms:modified>
</cp:coreProperties>
</file>