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8" autoAdjust="0"/>
  </p:normalViewPr>
  <p:slideViewPr>
    <p:cSldViewPr>
      <p:cViewPr varScale="1">
        <p:scale>
          <a:sx n="101" d="100"/>
          <a:sy n="101" d="100"/>
        </p:scale>
        <p:origin x="-1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D34BFB2-8C3E-4733-BA8A-133420C10D28}" type="datetimeFigureOut">
              <a:rPr lang="ru-RU"/>
              <a:pPr>
                <a:defRPr/>
              </a:pPr>
              <a:t>01.09.2015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EB4DA2-6397-46AD-AABC-226951AC7D1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4C2896D-F7ED-41DF-8519-DFBAB3BA3813}" type="datetimeFigureOut">
              <a:rPr lang="ru-RU"/>
              <a:pPr>
                <a:defRPr/>
              </a:pPr>
              <a:t>01.09.2015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E7068E8-A471-419C-8F57-81A78D21136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2B2338-ACDB-4E99-B323-640752B404E7}" type="datetimeFigureOut">
              <a:rPr lang="ru-RU"/>
              <a:pPr>
                <a:defRPr/>
              </a:pPr>
              <a:t>01.09.2015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9E161DF-EA87-4404-AC5F-6A9D5CFF327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0DE2B93-7B9C-4077-92A8-781240FAA847}" type="datetimeFigureOut">
              <a:rPr lang="ru-RU"/>
              <a:pPr>
                <a:defRPr/>
              </a:pPr>
              <a:t>01.09.2015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9593EF9-E178-4E5E-B36A-3834FE5EDE8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204F045-A3F3-4D08-888D-7D9D1DF05888}" type="datetimeFigureOut">
              <a:rPr lang="ru-RU"/>
              <a:pPr>
                <a:defRPr/>
              </a:pPr>
              <a:t>01.09.2015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2BA917-26EB-4494-803E-7F205ECF010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0811AE0-96BC-41B1-AB86-35405243B48C}" type="datetimeFigureOut">
              <a:rPr lang="ru-RU"/>
              <a:pPr>
                <a:defRPr/>
              </a:pPr>
              <a:t>01.09.2015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086A8A5-49EA-4D14-A70F-5338C007504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0CEFD8B-9BE9-43A9-9334-F1CDAFA9504A}" type="datetimeFigureOut">
              <a:rPr lang="ru-RU"/>
              <a:pPr>
                <a:defRPr/>
              </a:pPr>
              <a:t>01.09.2015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A583749-88AC-40D6-999A-C3E1FE123C6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0D8CDE8-A790-4F8F-B301-A2006B548456}" type="datetimeFigureOut">
              <a:rPr lang="ru-RU"/>
              <a:pPr>
                <a:defRPr/>
              </a:pPr>
              <a:t>01.09.2015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D83C2AA-C85A-4A30-B7CE-A069BE2A2C5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FDBA3C3-82FF-4503-A3CA-0809AEBE5CF4}" type="datetimeFigureOut">
              <a:rPr lang="ru-RU"/>
              <a:pPr>
                <a:defRPr/>
              </a:pPr>
              <a:t>01.09.2015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7DDA8F8-50D1-4C8A-AB3B-CFE3A58263B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3284090-8E79-4533-883E-E7FDA915BE01}" type="datetimeFigureOut">
              <a:rPr lang="ru-RU"/>
              <a:pPr>
                <a:defRPr/>
              </a:pPr>
              <a:t>01.09.2015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ADA402-A6E6-415C-8CA3-7984BE3CB8A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5B543D9-1613-46AB-B5F5-2D92A97D0489}" type="datetimeFigureOut">
              <a:rPr lang="ru-RU"/>
              <a:pPr>
                <a:defRPr/>
              </a:pPr>
              <a:t>01.09.2015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A1A83D1-B401-422D-888F-039E44FBA0C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E30FE92-E196-4027-87BF-87788B6D9AFF}" type="datetimeFigureOut">
              <a:rPr lang="ru-RU"/>
              <a:pPr>
                <a:defRPr/>
              </a:pPr>
              <a:t>01.09.2015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6E19F3D-6460-46D0-AF8C-98EB457F3FC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C:\Documents and Settings\серж\Рабочий стол\моя - май\рамки\60.jpg"/>
          <p:cNvPicPr>
            <a:picLocks noChangeAspect="1" noChangeArrowheads="1"/>
          </p:cNvPicPr>
          <p:nvPr/>
        </p:nvPicPr>
        <p:blipFill>
          <a:blip r:embed="rId2"/>
          <a:srcRect/>
          <a:stretch>
            <a:fillRect/>
          </a:stretch>
        </p:blipFill>
        <p:spPr bwMode="auto">
          <a:xfrm>
            <a:off x="0" y="39688"/>
            <a:ext cx="9144000" cy="6843712"/>
          </a:xfrm>
          <a:prstGeom prst="rect">
            <a:avLst/>
          </a:prstGeom>
          <a:noFill/>
          <a:ln w="9525">
            <a:noFill/>
            <a:miter lim="800000"/>
            <a:headEnd/>
            <a:tailEnd/>
          </a:ln>
        </p:spPr>
      </p:pic>
      <p:sp>
        <p:nvSpPr>
          <p:cNvPr id="3" name="Подзаголовок 2"/>
          <p:cNvSpPr>
            <a:spLocks noGrp="1"/>
          </p:cNvSpPr>
          <p:nvPr>
            <p:ph type="subTitle" idx="1"/>
          </p:nvPr>
        </p:nvSpPr>
        <p:spPr>
          <a:xfrm>
            <a:off x="1042988" y="2565400"/>
            <a:ext cx="7450137" cy="1943100"/>
          </a:xfrm>
          <a:solidFill>
            <a:srgbClr val="FFFF00"/>
          </a:solidFill>
        </p:spPr>
        <p:txBody>
          <a:bodyPr rtlCol="0">
            <a:normAutofit/>
          </a:bodyPr>
          <a:lstStyle/>
          <a:p>
            <a:pPr fontAlgn="auto">
              <a:lnSpc>
                <a:spcPct val="115000"/>
              </a:lnSpc>
              <a:spcAft>
                <a:spcPts val="0"/>
              </a:spcAft>
              <a:buFont typeface="Arial" pitchFamily="34" charset="0"/>
              <a:buNone/>
              <a:defRPr/>
            </a:pPr>
            <a:r>
              <a:rPr lang="ru-RU" sz="4800" b="1" dirty="0">
                <a:solidFill>
                  <a:srgbClr val="00B050"/>
                </a:solidFill>
                <a:latin typeface="Times New Roman"/>
                <a:ea typeface="Calibri"/>
                <a:cs typeface="Times New Roman"/>
              </a:rPr>
              <a:t>Адаптация детей </a:t>
            </a:r>
            <a:endParaRPr lang="ru-RU" sz="4800" b="1" dirty="0" smtClean="0">
              <a:solidFill>
                <a:srgbClr val="00B050"/>
              </a:solidFill>
              <a:latin typeface="Times New Roman"/>
              <a:ea typeface="Calibri"/>
              <a:cs typeface="Times New Roman"/>
            </a:endParaRPr>
          </a:p>
          <a:p>
            <a:pPr fontAlgn="auto">
              <a:lnSpc>
                <a:spcPct val="115000"/>
              </a:lnSpc>
              <a:spcAft>
                <a:spcPts val="0"/>
              </a:spcAft>
              <a:buFont typeface="Arial" pitchFamily="34" charset="0"/>
              <a:buNone/>
              <a:defRPr/>
            </a:pPr>
            <a:r>
              <a:rPr lang="ru-RU" sz="4800" b="1" dirty="0" smtClean="0">
                <a:solidFill>
                  <a:srgbClr val="00B050"/>
                </a:solidFill>
                <a:latin typeface="Times New Roman"/>
                <a:ea typeface="Calibri"/>
                <a:cs typeface="Times New Roman"/>
              </a:rPr>
              <a:t>к </a:t>
            </a:r>
            <a:r>
              <a:rPr lang="ru-RU" sz="4800" b="1" dirty="0">
                <a:solidFill>
                  <a:srgbClr val="00B050"/>
                </a:solidFill>
                <a:latin typeface="Times New Roman"/>
                <a:ea typeface="Calibri"/>
                <a:cs typeface="Times New Roman"/>
              </a:rPr>
              <a:t>условиям детского сада</a:t>
            </a:r>
            <a:endParaRPr lang="ru-RU" sz="4800" b="1" dirty="0">
              <a:solidFill>
                <a:srgbClr val="00B050"/>
              </a:solidFill>
              <a:ea typeface="Calibri"/>
              <a:cs typeface="Times New Roman"/>
            </a:endParaRPr>
          </a:p>
          <a:p>
            <a:pPr fontAlgn="auto">
              <a:spcAft>
                <a:spcPts val="0"/>
              </a:spcAft>
              <a:buFont typeface="Arial" pitchFamily="34" charset="0"/>
              <a:buNone/>
              <a:defRPr/>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4"/>
          <p:cNvSpPr>
            <a:spLocks noChangeArrowheads="1"/>
          </p:cNvSpPr>
          <p:nvPr/>
        </p:nvSpPr>
        <p:spPr bwMode="auto">
          <a:xfrm>
            <a:off x="107950" y="115888"/>
            <a:ext cx="8928100" cy="2032000"/>
          </a:xfrm>
          <a:prstGeom prst="rect">
            <a:avLst/>
          </a:prstGeom>
          <a:noFill/>
          <a:ln w="9525">
            <a:noFill/>
            <a:miter lim="800000"/>
            <a:headEnd/>
            <a:tailEnd/>
          </a:ln>
        </p:spPr>
        <p:txBody>
          <a:bodyPr>
            <a:spAutoFit/>
          </a:bodyPr>
          <a:lstStyle/>
          <a:p>
            <a:r>
              <a:rPr lang="ru-RU">
                <a:latin typeface="Times New Roman" pitchFamily="18" charset="0"/>
                <a:ea typeface="Calibri" pitchFamily="34" charset="0"/>
                <a:cs typeface="Calibri" pitchFamily="34" charset="0"/>
              </a:rPr>
              <a:t>Детям любого возраста очень непросто начинать посещать сад, ведь вся их жизнь меняется кардинальным образом. В привычную, сложившуюся жизнь ребенка буквально врываются следующие изменения:  - четкий режим дня;  отсутствие родных рядом; постоянный контакт со сверстниками;  необходимость слушаться и подчиняться незнакомому до этого человеку;  резкое уменьшение персонального внимания.  Все это приводит к тому, что ребенок попадает в определенную стрессовую ситуацию, которая называется адаптацией.</a:t>
            </a:r>
            <a:endParaRPr lang="ru-RU">
              <a:latin typeface="Calibri" pitchFamily="34" charset="0"/>
            </a:endParaRPr>
          </a:p>
        </p:txBody>
      </p:sp>
      <p:pic>
        <p:nvPicPr>
          <p:cNvPr id="14338" name="Picture 3" descr="C:\Documents and Settings\серж\Рабочий стол\моя - май\рамки\127.jpg"/>
          <p:cNvPicPr>
            <a:picLocks noChangeAspect="1" noChangeArrowheads="1"/>
          </p:cNvPicPr>
          <p:nvPr/>
        </p:nvPicPr>
        <p:blipFill>
          <a:blip r:embed="rId2"/>
          <a:srcRect/>
          <a:stretch>
            <a:fillRect/>
          </a:stretch>
        </p:blipFill>
        <p:spPr bwMode="auto">
          <a:xfrm>
            <a:off x="250825" y="2636838"/>
            <a:ext cx="3727450" cy="37274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457200" y="115888"/>
            <a:ext cx="8229600" cy="796925"/>
          </a:xfrm>
        </p:spPr>
        <p:txBody>
          <a:bodyPr/>
          <a:lstStyle/>
          <a:p>
            <a:r>
              <a:rPr lang="ru-RU" smtClean="0"/>
              <a:t>Выделяют два вида адаптации:</a:t>
            </a:r>
          </a:p>
        </p:txBody>
      </p:sp>
      <p:sp>
        <p:nvSpPr>
          <p:cNvPr id="3" name="Прямоугольник 2"/>
          <p:cNvSpPr/>
          <p:nvPr/>
        </p:nvSpPr>
        <p:spPr>
          <a:xfrm>
            <a:off x="250825" y="836613"/>
            <a:ext cx="8713788" cy="3471862"/>
          </a:xfrm>
          <a:prstGeom prst="rect">
            <a:avLst/>
          </a:prstGeom>
        </p:spPr>
        <p:txBody>
          <a:bodyPr>
            <a:spAutoFit/>
          </a:bodyPr>
          <a:lstStyle/>
          <a:p>
            <a:pPr marL="342900" indent="-342900" algn="just">
              <a:lnSpc>
                <a:spcPct val="115000"/>
              </a:lnSpc>
              <a:buFontTx/>
              <a:buAutoNum type="arabicPeriod"/>
            </a:pPr>
            <a:r>
              <a:rPr lang="ru-RU">
                <a:latin typeface="Times New Roman" pitchFamily="18" charset="0"/>
                <a:ea typeface="Calibri" pitchFamily="34" charset="0"/>
                <a:cs typeface="Times New Roman" pitchFamily="18" charset="0"/>
              </a:rPr>
              <a:t>Биологическая адаптация - это перестройка физиологических систем организма, обеспечивающая целесообразное приспособление к новым условиям. Именно при биологической адаптации возникает снижение защитных функций  организма, вследствие чего дети могут начать болеть, чаще, чем это было тогда, когда они находились дома. Ребенок может начать жаловаться на усталость, плохое самочувствие, стать более вялым. Но все это временно, как только организм привыкнет к изменениям все это пройдет.</a:t>
            </a:r>
          </a:p>
          <a:p>
            <a:pPr marL="342900" indent="-342900">
              <a:lnSpc>
                <a:spcPct val="115000"/>
              </a:lnSpc>
            </a:pPr>
            <a:endParaRPr lang="ru-RU">
              <a:latin typeface="Calibri" pitchFamily="34" charset="0"/>
              <a:ea typeface="Calibri" pitchFamily="34" charset="0"/>
              <a:cs typeface="Times New Roman" pitchFamily="18" charset="0"/>
            </a:endParaRPr>
          </a:p>
          <a:p>
            <a:pPr marL="342900" indent="-342900" algn="just"/>
            <a:r>
              <a:rPr lang="ru-RU">
                <a:latin typeface="Times New Roman" pitchFamily="18" charset="0"/>
                <a:ea typeface="Calibri" pitchFamily="34" charset="0"/>
                <a:cs typeface="Calibri" pitchFamily="34" charset="0"/>
              </a:rPr>
              <a:t>2.  Социальная адаптация – способность изменить свое поведение в зависимости от новых социальных условий. Другими словами это перестройка своей жизни, привычек под новые условия.</a:t>
            </a:r>
            <a:endParaRPr lang="ru-RU">
              <a:latin typeface="Calibri" pitchFamily="34" charset="0"/>
            </a:endParaRPr>
          </a:p>
        </p:txBody>
      </p:sp>
      <p:pic>
        <p:nvPicPr>
          <p:cNvPr id="15363" name="Picture 4" descr="C:\Documents and Settings\серж\Рабочий стол\моя - май\рамки\113.jpg"/>
          <p:cNvPicPr>
            <a:picLocks noChangeAspect="1" noChangeArrowheads="1"/>
          </p:cNvPicPr>
          <p:nvPr/>
        </p:nvPicPr>
        <p:blipFill>
          <a:blip r:embed="rId2"/>
          <a:srcRect/>
          <a:stretch>
            <a:fillRect/>
          </a:stretch>
        </p:blipFill>
        <p:spPr bwMode="auto">
          <a:xfrm>
            <a:off x="0" y="4308475"/>
            <a:ext cx="9144000" cy="25495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71438" y="6350"/>
            <a:ext cx="8929687" cy="1119188"/>
          </a:xfrm>
        </p:spPr>
        <p:txBody>
          <a:bodyPr/>
          <a:lstStyle/>
          <a:p>
            <a:pPr>
              <a:lnSpc>
                <a:spcPct val="115000"/>
              </a:lnSpc>
            </a:pPr>
            <a:r>
              <a:rPr lang="ru-RU" sz="2700" smtClean="0">
                <a:latin typeface="Times New Roman" pitchFamily="18" charset="0"/>
                <a:ea typeface="Calibri" pitchFamily="34" charset="0"/>
                <a:cs typeface="Times New Roman" pitchFamily="18" charset="0"/>
              </a:rPr>
              <a:t>  С какими трудностями могут стакнуться родители, когда дети начинают посещать детский сад</a:t>
            </a:r>
            <a:endParaRPr lang="ru-RU" smtClean="0"/>
          </a:p>
        </p:txBody>
      </p:sp>
      <p:sp>
        <p:nvSpPr>
          <p:cNvPr id="16386" name="Прямоугольник 2"/>
          <p:cNvSpPr>
            <a:spLocks noChangeArrowheads="1"/>
          </p:cNvSpPr>
          <p:nvPr/>
        </p:nvSpPr>
        <p:spPr bwMode="auto">
          <a:xfrm>
            <a:off x="82550" y="1700213"/>
            <a:ext cx="8856663" cy="2878137"/>
          </a:xfrm>
          <a:prstGeom prst="rect">
            <a:avLst/>
          </a:prstGeom>
          <a:noFill/>
          <a:ln w="9525">
            <a:noFill/>
            <a:miter lim="800000"/>
            <a:headEnd/>
            <a:tailEnd/>
          </a:ln>
        </p:spPr>
        <p:txBody>
          <a:bodyPr>
            <a:spAutoFit/>
          </a:bodyPr>
          <a:lstStyle/>
          <a:p>
            <a:pPr>
              <a:lnSpc>
                <a:spcPct val="115000"/>
              </a:lnSpc>
            </a:pPr>
            <a:r>
              <a:rPr lang="ru-RU" sz="2000">
                <a:solidFill>
                  <a:srgbClr val="000000"/>
                </a:solidFill>
                <a:latin typeface="Times New Roman" pitchFamily="18" charset="0"/>
                <a:ea typeface="Calibri" pitchFamily="34" charset="0"/>
                <a:cs typeface="Times New Roman" pitchFamily="18" charset="0"/>
              </a:rPr>
              <a:t>- повышенная плаксивость.</a:t>
            </a:r>
            <a:endParaRPr lang="ru-RU" sz="2000">
              <a:latin typeface="Times New Roman" pitchFamily="18" charset="0"/>
              <a:ea typeface="Calibri" pitchFamily="34" charset="0"/>
              <a:cs typeface="Times New Roman" pitchFamily="18" charset="0"/>
            </a:endParaRPr>
          </a:p>
          <a:p>
            <a:pPr>
              <a:lnSpc>
                <a:spcPct val="115000"/>
              </a:lnSpc>
            </a:pPr>
            <a:r>
              <a:rPr lang="ru-RU">
                <a:latin typeface="Times New Roman" pitchFamily="18" charset="0"/>
                <a:ea typeface="Calibri" pitchFamily="34" charset="0"/>
                <a:cs typeface="Times New Roman" pitchFamily="18" charset="0"/>
              </a:rPr>
              <a:t>-</a:t>
            </a:r>
            <a:r>
              <a:rPr lang="ru-RU" sz="2000">
                <a:latin typeface="Times New Roman" pitchFamily="18" charset="0"/>
                <a:ea typeface="Calibri" pitchFamily="34" charset="0"/>
                <a:cs typeface="Times New Roman" pitchFamily="18" charset="0"/>
              </a:rPr>
              <a:t>капризность.</a:t>
            </a:r>
            <a:endParaRPr lang="ru-RU" sz="2000">
              <a:latin typeface="Calibri" pitchFamily="34" charset="0"/>
              <a:ea typeface="Calibri" pitchFamily="34" charset="0"/>
              <a:cs typeface="Times New Roman" pitchFamily="18" charset="0"/>
            </a:endParaRPr>
          </a:p>
          <a:p>
            <a:pPr>
              <a:lnSpc>
                <a:spcPct val="115000"/>
              </a:lnSpc>
            </a:pPr>
            <a:r>
              <a:rPr lang="ru-RU" sz="2000">
                <a:latin typeface="Times New Roman" pitchFamily="18" charset="0"/>
                <a:ea typeface="Calibri" pitchFamily="34" charset="0"/>
                <a:cs typeface="Times New Roman" pitchFamily="18" charset="0"/>
              </a:rPr>
              <a:t> - нервозность.</a:t>
            </a:r>
            <a:endParaRPr lang="ru-RU" sz="2000">
              <a:latin typeface="Calibri" pitchFamily="34" charset="0"/>
              <a:ea typeface="Calibri" pitchFamily="34" charset="0"/>
              <a:cs typeface="Times New Roman" pitchFamily="18" charset="0"/>
            </a:endParaRPr>
          </a:p>
          <a:p>
            <a:pPr>
              <a:lnSpc>
                <a:spcPct val="115000"/>
              </a:lnSpc>
            </a:pPr>
            <a:r>
              <a:rPr lang="ru-RU" sz="2000">
                <a:latin typeface="Times New Roman" pitchFamily="18" charset="0"/>
                <a:ea typeface="Calibri" pitchFamily="34" charset="0"/>
                <a:cs typeface="Times New Roman" pitchFamily="18" charset="0"/>
              </a:rPr>
              <a:t> - резкая смена настроения.</a:t>
            </a:r>
            <a:endParaRPr lang="ru-RU" sz="2000">
              <a:latin typeface="Calibri" pitchFamily="34" charset="0"/>
              <a:ea typeface="Calibri" pitchFamily="34" charset="0"/>
              <a:cs typeface="Times New Roman" pitchFamily="18" charset="0"/>
            </a:endParaRPr>
          </a:p>
          <a:p>
            <a:pPr>
              <a:lnSpc>
                <a:spcPct val="115000"/>
              </a:lnSpc>
            </a:pPr>
            <a:r>
              <a:rPr lang="ru-RU" sz="2000">
                <a:latin typeface="Times New Roman" pitchFamily="18" charset="0"/>
                <a:ea typeface="Calibri" pitchFamily="34" charset="0"/>
                <a:cs typeface="Times New Roman" pitchFamily="18" charset="0"/>
              </a:rPr>
              <a:t> - появление вредных привычек (сосать палец,</a:t>
            </a:r>
          </a:p>
          <a:p>
            <a:pPr>
              <a:lnSpc>
                <a:spcPct val="115000"/>
              </a:lnSpc>
            </a:pPr>
            <a:r>
              <a:rPr lang="ru-RU" sz="2000">
                <a:latin typeface="Times New Roman" pitchFamily="18" charset="0"/>
                <a:ea typeface="Calibri" pitchFamily="34" charset="0"/>
                <a:cs typeface="Times New Roman" pitchFamily="18" charset="0"/>
              </a:rPr>
              <a:t> брать в рот разные предметы, </a:t>
            </a:r>
          </a:p>
          <a:p>
            <a:pPr>
              <a:lnSpc>
                <a:spcPct val="115000"/>
              </a:lnSpc>
            </a:pPr>
            <a:r>
              <a:rPr lang="ru-RU" sz="2000">
                <a:latin typeface="Times New Roman" pitchFamily="18" charset="0"/>
                <a:ea typeface="Calibri" pitchFamily="34" charset="0"/>
                <a:cs typeface="Times New Roman" pitchFamily="18" charset="0"/>
              </a:rPr>
              <a:t>что-то накручивать и т.п.).</a:t>
            </a:r>
            <a:endParaRPr lang="ru-RU" sz="2000">
              <a:latin typeface="Calibri" pitchFamily="34" charset="0"/>
              <a:ea typeface="Calibri" pitchFamily="34" charset="0"/>
              <a:cs typeface="Times New Roman" pitchFamily="18" charset="0"/>
            </a:endParaRPr>
          </a:p>
          <a:p>
            <a:r>
              <a:rPr lang="ru-RU" sz="2000">
                <a:latin typeface="Times New Roman" pitchFamily="18" charset="0"/>
                <a:ea typeface="Calibri" pitchFamily="34" charset="0"/>
                <a:cs typeface="Calibri" pitchFamily="34" charset="0"/>
              </a:rPr>
              <a:t>- изменение поведения и привычек детей.</a:t>
            </a:r>
            <a:endParaRPr lang="ru-RU" sz="2000">
              <a:latin typeface="Calibri" pitchFamily="34" charset="0"/>
            </a:endParaRPr>
          </a:p>
        </p:txBody>
      </p:sp>
      <p:pic>
        <p:nvPicPr>
          <p:cNvPr id="16387" name="Picture 3" descr="C:\Documents and Settings\серж\Рабочий стол\моя - май\разное 3\9.jpg"/>
          <p:cNvPicPr>
            <a:picLocks noChangeAspect="1" noChangeArrowheads="1"/>
          </p:cNvPicPr>
          <p:nvPr/>
        </p:nvPicPr>
        <p:blipFill>
          <a:blip r:embed="rId2"/>
          <a:srcRect/>
          <a:stretch>
            <a:fillRect/>
          </a:stretch>
        </p:blipFill>
        <p:spPr bwMode="auto">
          <a:xfrm>
            <a:off x="5219700" y="981075"/>
            <a:ext cx="3917950" cy="58451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Documents and Settings\серж\Рабочий стол\моя - май\кабинет сенсорики\Cool_soft_pad_for_kids_playrooms_02.png"/>
          <p:cNvPicPr>
            <a:picLocks noChangeAspect="1" noChangeArrowheads="1"/>
          </p:cNvPicPr>
          <p:nvPr/>
        </p:nvPicPr>
        <p:blipFill>
          <a:blip r:embed="rId2"/>
          <a:srcRect l="2379" t="6668" r="54004" b="7289"/>
          <a:stretch>
            <a:fillRect/>
          </a:stretch>
        </p:blipFill>
        <p:spPr bwMode="auto">
          <a:xfrm>
            <a:off x="6659563" y="836613"/>
            <a:ext cx="2459037" cy="2868612"/>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33412"/>
          </a:xfrm>
        </p:spPr>
        <p:txBody>
          <a:bodyPr rtlCol="0">
            <a:normAutofit fontScale="90000"/>
          </a:bodyPr>
          <a:lstStyle/>
          <a:p>
            <a:pPr fontAlgn="auto">
              <a:lnSpc>
                <a:spcPct val="115000"/>
              </a:lnSpc>
              <a:spcAft>
                <a:spcPts val="0"/>
              </a:spcAft>
              <a:defRPr/>
            </a:pPr>
            <a:r>
              <a:rPr lang="ru-RU" dirty="0">
                <a:latin typeface="Times New Roman"/>
                <a:ea typeface="Calibri"/>
                <a:cs typeface="Times New Roman"/>
              </a:rPr>
              <a:t>Кому адаптироваться легче</a:t>
            </a:r>
            <a:r>
              <a:rPr lang="ru-RU" dirty="0" smtClean="0">
                <a:latin typeface="Times New Roman"/>
                <a:ea typeface="Calibri"/>
                <a:cs typeface="Times New Roman"/>
              </a:rPr>
              <a:t>?</a:t>
            </a:r>
            <a:endParaRPr lang="ru-RU" dirty="0"/>
          </a:p>
        </p:txBody>
      </p:sp>
      <p:sp>
        <p:nvSpPr>
          <p:cNvPr id="3" name="Прямоугольник 2"/>
          <p:cNvSpPr/>
          <p:nvPr/>
        </p:nvSpPr>
        <p:spPr>
          <a:xfrm>
            <a:off x="323850" y="1052513"/>
            <a:ext cx="8064500" cy="1643062"/>
          </a:xfrm>
          <a:prstGeom prst="rect">
            <a:avLst/>
          </a:prstGeom>
        </p:spPr>
        <p:txBody>
          <a:bodyPr>
            <a:spAutoFit/>
          </a:bodyPr>
          <a:lstStyle/>
          <a:p>
            <a:pPr marL="342900" indent="-342900" algn="just" fontAlgn="auto">
              <a:lnSpc>
                <a:spcPct val="115000"/>
              </a:lnSpc>
              <a:spcBef>
                <a:spcPts val="0"/>
              </a:spcBef>
              <a:spcAft>
                <a:spcPts val="0"/>
              </a:spcAft>
              <a:buFont typeface="+mj-lt"/>
              <a:buAutoNum type="arabicPeriod"/>
              <a:tabLst>
                <a:tab pos="457200" algn="l"/>
              </a:tabLst>
              <a:defRPr/>
            </a:pPr>
            <a:r>
              <a:rPr lang="ru-RU" dirty="0">
                <a:latin typeface="Times New Roman"/>
                <a:ea typeface="Calibri"/>
                <a:cs typeface="Times New Roman"/>
              </a:rPr>
              <a:t>Детям, чьи родители готовили их к посещению сада заранее</a:t>
            </a:r>
            <a:endParaRPr lang="ru-RU" dirty="0">
              <a:latin typeface="+mn-lt"/>
              <a:ea typeface="Calibri"/>
              <a:cs typeface="Times New Roman"/>
            </a:endParaRPr>
          </a:p>
          <a:p>
            <a:pPr marL="342900" indent="-342900" algn="just" fontAlgn="auto">
              <a:lnSpc>
                <a:spcPct val="115000"/>
              </a:lnSpc>
              <a:spcBef>
                <a:spcPts val="0"/>
              </a:spcBef>
              <a:spcAft>
                <a:spcPts val="0"/>
              </a:spcAft>
              <a:buFont typeface="+mj-lt"/>
              <a:buAutoNum type="arabicPeriod"/>
              <a:tabLst>
                <a:tab pos="457200" algn="l"/>
              </a:tabLst>
              <a:defRPr/>
            </a:pPr>
            <a:r>
              <a:rPr lang="ru-RU" dirty="0">
                <a:latin typeface="Times New Roman"/>
                <a:ea typeface="Calibri"/>
                <a:cs typeface="Times New Roman"/>
              </a:rPr>
              <a:t>Детям, физически здоровым</a:t>
            </a:r>
            <a:endParaRPr lang="ru-RU" dirty="0">
              <a:latin typeface="+mn-lt"/>
              <a:ea typeface="Calibri"/>
              <a:cs typeface="Times New Roman"/>
            </a:endParaRPr>
          </a:p>
          <a:p>
            <a:pPr marL="342900" indent="-342900" algn="just" fontAlgn="auto">
              <a:lnSpc>
                <a:spcPct val="115000"/>
              </a:lnSpc>
              <a:spcBef>
                <a:spcPts val="0"/>
              </a:spcBef>
              <a:spcAft>
                <a:spcPts val="0"/>
              </a:spcAft>
              <a:buFont typeface="+mj-lt"/>
              <a:buAutoNum type="arabicPeriod"/>
              <a:tabLst>
                <a:tab pos="457200" algn="l"/>
              </a:tabLst>
              <a:defRPr/>
            </a:pPr>
            <a:r>
              <a:rPr lang="ru-RU" dirty="0">
                <a:latin typeface="Times New Roman"/>
                <a:ea typeface="Calibri"/>
                <a:cs typeface="Times New Roman"/>
              </a:rPr>
              <a:t>Детям, имеющим навыки самостоятельности</a:t>
            </a:r>
            <a:endParaRPr lang="ru-RU" dirty="0">
              <a:latin typeface="+mn-lt"/>
              <a:ea typeface="Calibri"/>
              <a:cs typeface="Times New Roman"/>
            </a:endParaRPr>
          </a:p>
          <a:p>
            <a:pPr marL="342900" indent="-342900" algn="just" fontAlgn="auto">
              <a:lnSpc>
                <a:spcPct val="115000"/>
              </a:lnSpc>
              <a:spcBef>
                <a:spcPts val="0"/>
              </a:spcBef>
              <a:spcAft>
                <a:spcPts val="0"/>
              </a:spcAft>
              <a:buFont typeface="+mj-lt"/>
              <a:buAutoNum type="arabicPeriod"/>
              <a:tabLst>
                <a:tab pos="457200" algn="l"/>
              </a:tabLst>
              <a:defRPr/>
            </a:pPr>
            <a:r>
              <a:rPr lang="ru-RU" dirty="0">
                <a:latin typeface="Times New Roman"/>
                <a:ea typeface="Calibri"/>
                <a:cs typeface="Times New Roman"/>
              </a:rPr>
              <a:t>Детям, чей режим близок к режиму сада</a:t>
            </a:r>
            <a:endParaRPr lang="ru-RU" dirty="0">
              <a:latin typeface="+mn-lt"/>
              <a:ea typeface="Calibri"/>
              <a:cs typeface="Times New Roman"/>
            </a:endParaRPr>
          </a:p>
          <a:p>
            <a:pPr algn="just" fontAlgn="auto">
              <a:spcBef>
                <a:spcPts val="0"/>
              </a:spcBef>
              <a:spcAft>
                <a:spcPts val="0"/>
              </a:spcAft>
              <a:defRPr/>
            </a:pPr>
            <a:r>
              <a:rPr lang="ru-RU" dirty="0">
                <a:latin typeface="Times New Roman"/>
                <a:ea typeface="Calibri"/>
              </a:rPr>
              <a:t>Детям, чей рацион питания приближен к садовскому</a:t>
            </a:r>
            <a:endParaRPr lang="ru-RU" dirty="0">
              <a:latin typeface="+mn-lt"/>
            </a:endParaRPr>
          </a:p>
        </p:txBody>
      </p:sp>
      <p:pic>
        <p:nvPicPr>
          <p:cNvPr id="17412" name="Picture 3" descr="C:\Documents and Settings\серж\Рабочий стол\моя - май\раскрасски\21587c1bce4d.png"/>
          <p:cNvPicPr>
            <a:picLocks noChangeAspect="1" noChangeArrowheads="1"/>
          </p:cNvPicPr>
          <p:nvPr/>
        </p:nvPicPr>
        <p:blipFill>
          <a:blip r:embed="rId3"/>
          <a:srcRect/>
          <a:stretch>
            <a:fillRect/>
          </a:stretch>
        </p:blipFill>
        <p:spPr bwMode="auto">
          <a:xfrm>
            <a:off x="22225" y="3319463"/>
            <a:ext cx="4532313" cy="35417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0" y="409575"/>
            <a:ext cx="9144000" cy="6448425"/>
          </a:xfrm>
          <a:prstGeom prst="rect">
            <a:avLst/>
          </a:prstGeom>
          <a:noFill/>
          <a:ln w="9525">
            <a:noFill/>
            <a:miter lim="800000"/>
            <a:headEnd/>
            <a:tailEnd/>
          </a:ln>
          <a:effectLst/>
        </p:spPr>
        <p:txBody>
          <a:bodyPr>
            <a:spAutoFit/>
          </a:bodyPr>
          <a:lstStyle/>
          <a:p>
            <a:r>
              <a:rPr lang="ru-RU" sz="1600" b="1">
                <a:latin typeface="Times New Roman" pitchFamily="18" charset="0"/>
              </a:rPr>
              <a:t>1. легкая адаптация: </a:t>
            </a:r>
            <a:r>
              <a:rPr lang="ru-RU" sz="1600">
                <a:latin typeface="Times New Roman" pitchFamily="18" charset="0"/>
              </a:rPr>
              <a:t/>
            </a:r>
            <a:br>
              <a:rPr lang="ru-RU" sz="1600">
                <a:latin typeface="Times New Roman" pitchFamily="18" charset="0"/>
              </a:rPr>
            </a:br>
            <a:r>
              <a:rPr lang="ru-RU" sz="1600">
                <a:latin typeface="Times New Roman" pitchFamily="18" charset="0"/>
              </a:rPr>
              <a:t>-временное нарушение сна (нормализуется </a:t>
            </a:r>
            <a:r>
              <a:rPr lang="ru-RU" sz="1600" b="1">
                <a:latin typeface="Times New Roman" pitchFamily="18" charset="0"/>
              </a:rPr>
              <a:t>в течение 7-10 дней);</a:t>
            </a:r>
            <a:r>
              <a:rPr lang="ru-RU" sz="1600">
                <a:latin typeface="Times New Roman" pitchFamily="18" charset="0"/>
              </a:rPr>
              <a:t/>
            </a:r>
            <a:br>
              <a:rPr lang="ru-RU" sz="1600">
                <a:latin typeface="Times New Roman" pitchFamily="18" charset="0"/>
              </a:rPr>
            </a:br>
            <a:r>
              <a:rPr lang="ru-RU" sz="1600">
                <a:latin typeface="Times New Roman" pitchFamily="18" charset="0"/>
              </a:rPr>
              <a:t>-аппетита (норма по истечении 10 дней);</a:t>
            </a:r>
            <a:br>
              <a:rPr lang="ru-RU" sz="1600">
                <a:latin typeface="Times New Roman" pitchFamily="18" charset="0"/>
              </a:rPr>
            </a:br>
            <a:r>
              <a:rPr lang="ru-RU" sz="1600">
                <a:latin typeface="Times New Roman" pitchFamily="18" charset="0"/>
              </a:rPr>
              <a:t>-неадекватные эмоциональные реакции (капризы, замкнутость, агрессия, угнетенное состояние и т.д.), изменения в речевой, ориентировочной и игровой активности приходит в норму за 20-30 дней;</a:t>
            </a:r>
            <a:br>
              <a:rPr lang="ru-RU" sz="1600">
                <a:latin typeface="Times New Roman" pitchFamily="18" charset="0"/>
              </a:rPr>
            </a:br>
            <a:r>
              <a:rPr lang="ru-RU" sz="1600">
                <a:latin typeface="Times New Roman" pitchFamily="18" charset="0"/>
              </a:rPr>
              <a:t>-характер взаимоотношений со взрослыми и двигательная активность практически не изменяются;</a:t>
            </a:r>
            <a:br>
              <a:rPr lang="ru-RU" sz="1600">
                <a:latin typeface="Times New Roman" pitchFamily="18" charset="0"/>
              </a:rPr>
            </a:br>
            <a:r>
              <a:rPr lang="ru-RU" sz="1600">
                <a:latin typeface="Times New Roman" pitchFamily="18" charset="0"/>
              </a:rPr>
              <a:t>-функциональные нарушения практически не выражены, нормализуются за 2-4 недели, заболеваний не возникает. Основные симптомы исчезают в течение месяца (2-3 недели нормативно).</a:t>
            </a:r>
            <a:br>
              <a:rPr lang="ru-RU" sz="1600">
                <a:latin typeface="Times New Roman" pitchFamily="18" charset="0"/>
              </a:rPr>
            </a:br>
            <a:r>
              <a:rPr lang="ru-RU" sz="1600">
                <a:latin typeface="Times New Roman" pitchFamily="18" charset="0"/>
              </a:rPr>
              <a:t/>
            </a:r>
            <a:br>
              <a:rPr lang="ru-RU" sz="1600">
                <a:latin typeface="Times New Roman" pitchFamily="18" charset="0"/>
              </a:rPr>
            </a:br>
            <a:r>
              <a:rPr lang="ru-RU" sz="1600" b="1">
                <a:latin typeface="Times New Roman" pitchFamily="18" charset="0"/>
              </a:rPr>
              <a:t>2. Средняя адаптация:</a:t>
            </a:r>
            <a:r>
              <a:rPr lang="ru-RU" sz="1600">
                <a:latin typeface="Times New Roman" pitchFamily="18" charset="0"/>
              </a:rPr>
              <a:t> все нарушения выражены более и длительно : сон, аппетит восстанавливаются в течение 20-40 дней, ориентировочная деятельность (20 дней), речевая активность (30-40 дней), эмоциональное состояние (30 дней), двигательная активность, претерпевающая значительные изменения, приходит в </a:t>
            </a:r>
            <a:r>
              <a:rPr lang="ru-RU" sz="1600" b="1">
                <a:latin typeface="Times New Roman" pitchFamily="18" charset="0"/>
              </a:rPr>
              <a:t>норму за 30-35 дней.</a:t>
            </a:r>
            <a:r>
              <a:rPr lang="ru-RU" sz="1600">
                <a:latin typeface="Times New Roman" pitchFamily="18" charset="0"/>
              </a:rPr>
              <a:t> Взаимодействие со взрослыми и сверстниками не нарушается. Функциональные изменения отчетливо выражены, фиксируются заболевания (например, острая респираторная инфекция).</a:t>
            </a:r>
            <a:br>
              <a:rPr lang="ru-RU" sz="1600">
                <a:latin typeface="Times New Roman" pitchFamily="18" charset="0"/>
              </a:rPr>
            </a:br>
            <a:r>
              <a:rPr lang="ru-RU" sz="1600">
                <a:latin typeface="Times New Roman" pitchFamily="18" charset="0"/>
              </a:rPr>
              <a:t/>
            </a:r>
            <a:br>
              <a:rPr lang="ru-RU" sz="1600">
                <a:latin typeface="Times New Roman" pitchFamily="18" charset="0"/>
              </a:rPr>
            </a:br>
            <a:r>
              <a:rPr lang="ru-RU" sz="1600" b="1">
                <a:latin typeface="Times New Roman" pitchFamily="18" charset="0"/>
              </a:rPr>
              <a:t>3. Тяжелая адаптация</a:t>
            </a:r>
            <a:r>
              <a:rPr lang="ru-RU" sz="1600">
                <a:latin typeface="Times New Roman" pitchFamily="18" charset="0"/>
              </a:rPr>
              <a:t> </a:t>
            </a:r>
            <a:r>
              <a:rPr lang="ru-RU" sz="1600" b="1">
                <a:latin typeface="Times New Roman" pitchFamily="18" charset="0"/>
              </a:rPr>
              <a:t>(от 2 до 6 месяцев)</a:t>
            </a:r>
            <a:r>
              <a:rPr lang="ru-RU" sz="1600">
                <a:latin typeface="Times New Roman" pitchFamily="18" charset="0"/>
              </a:rPr>
              <a:t> сопровождается грубым нарушением всех проявлений и реакций ребенка. Данный тип адаптации характеризуется снижением аппетита (иногда возникает рвота при кормлении), резким нарушением сна, ребенок нередко избегает контактов со сверстниками, пытается уединиться, отмечается проявление агрессии, подавленное состояние в течение долгого времени (ребенок плачет, пассивен, иногда происходит волнообразная смена настроения). Обычно видимые изменения происходят в речевой и двигательной активности, возможна временная задержка в психическом развитии. При тяжелой адаптации, как правило, дети заболевают в течение первых 10 дней и продолжают повторно болеть в течение всего времени привыкания к коллективу сверстников.</a:t>
            </a:r>
            <a:br>
              <a:rPr lang="ru-RU" sz="1600">
                <a:latin typeface="Times New Roman" pitchFamily="18" charset="0"/>
              </a:rPr>
            </a:br>
            <a:r>
              <a:rPr lang="ru-RU" sz="1600">
                <a:latin typeface="Times New Roman" pitchFamily="18" charset="0"/>
              </a:rPr>
              <a:t/>
            </a:r>
            <a:br>
              <a:rPr lang="ru-RU" sz="1600">
                <a:latin typeface="Times New Roman" pitchFamily="18" charset="0"/>
              </a:rPr>
            </a:br>
            <a:r>
              <a:rPr lang="ru-RU" sz="1600" b="1">
                <a:latin typeface="Times New Roman" pitchFamily="18" charset="0"/>
              </a:rPr>
              <a:t>4. Очень тяжелая адаптация</a:t>
            </a:r>
            <a:r>
              <a:rPr lang="ru-RU" sz="1600">
                <a:latin typeface="Times New Roman" pitchFamily="18" charset="0"/>
              </a:rPr>
              <a:t>: </a:t>
            </a:r>
            <a:r>
              <a:rPr lang="ru-RU" sz="1600" b="1">
                <a:latin typeface="Times New Roman" pitchFamily="18" charset="0"/>
              </a:rPr>
              <a:t>около полугода и более.</a:t>
            </a:r>
            <a:r>
              <a:rPr lang="ru-RU" sz="1600">
                <a:latin typeface="Times New Roman" pitchFamily="18" charset="0"/>
              </a:rPr>
              <a:t> </a:t>
            </a:r>
          </a:p>
        </p:txBody>
      </p:sp>
      <p:sp>
        <p:nvSpPr>
          <p:cNvPr id="19463" name="Text Box 7"/>
          <p:cNvSpPr txBox="1">
            <a:spLocks noChangeArrowheads="1"/>
          </p:cNvSpPr>
          <p:nvPr/>
        </p:nvSpPr>
        <p:spPr bwMode="auto">
          <a:xfrm>
            <a:off x="611188" y="0"/>
            <a:ext cx="8532812" cy="396875"/>
          </a:xfrm>
          <a:prstGeom prst="rect">
            <a:avLst/>
          </a:prstGeom>
          <a:noFill/>
          <a:ln w="9525">
            <a:noFill/>
            <a:miter lim="800000"/>
            <a:headEnd/>
            <a:tailEnd/>
          </a:ln>
          <a:effectLst/>
        </p:spPr>
        <p:txBody>
          <a:bodyPr>
            <a:spAutoFit/>
          </a:bodyPr>
          <a:lstStyle/>
          <a:p>
            <a:pPr>
              <a:spcBef>
                <a:spcPct val="50000"/>
              </a:spcBef>
            </a:pPr>
            <a:r>
              <a:rPr lang="ru-RU" sz="2000" b="1">
                <a:latin typeface="Times New Roman" pitchFamily="18" charset="0"/>
              </a:rPr>
              <a:t>Различают степени тяжести прохождения адаптации к детскому саду:</a:t>
            </a:r>
            <a:endParaRPr lang="ru-RU" sz="200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C:\Documents and Settings\серж\Рабочий стол\моя - май\разное 3\9...jpg"/>
          <p:cNvPicPr>
            <a:picLocks noChangeAspect="1" noChangeArrowheads="1"/>
          </p:cNvPicPr>
          <p:nvPr/>
        </p:nvPicPr>
        <p:blipFill>
          <a:blip r:embed="rId2"/>
          <a:srcRect/>
          <a:stretch>
            <a:fillRect/>
          </a:stretch>
        </p:blipFill>
        <p:spPr bwMode="auto">
          <a:xfrm>
            <a:off x="0" y="19050"/>
            <a:ext cx="9144000" cy="6838950"/>
          </a:xfrm>
          <a:prstGeom prst="rect">
            <a:avLst/>
          </a:prstGeom>
          <a:noFill/>
          <a:ln w="9525">
            <a:noFill/>
            <a:miter lim="800000"/>
            <a:headEnd/>
            <a:tailEnd/>
          </a:ln>
        </p:spPr>
      </p:pic>
      <p:sp>
        <p:nvSpPr>
          <p:cNvPr id="18434" name="Заголовок 1"/>
          <p:cNvSpPr>
            <a:spLocks noGrp="1"/>
          </p:cNvSpPr>
          <p:nvPr>
            <p:ph type="title"/>
          </p:nvPr>
        </p:nvSpPr>
        <p:spPr>
          <a:xfrm>
            <a:off x="457200" y="19050"/>
            <a:ext cx="8229600" cy="561975"/>
          </a:xfrm>
        </p:spPr>
        <p:txBody>
          <a:bodyPr/>
          <a:lstStyle/>
          <a:p>
            <a:pPr>
              <a:lnSpc>
                <a:spcPct val="115000"/>
              </a:lnSpc>
            </a:pPr>
            <a:r>
              <a:rPr lang="ru-RU" sz="2400" b="1" smtClean="0">
                <a:solidFill>
                  <a:srgbClr val="000000"/>
                </a:solidFill>
                <a:latin typeface="Times New Roman" pitchFamily="18" charset="0"/>
                <a:ea typeface="Calibri" pitchFamily="34" charset="0"/>
                <a:cs typeface="Times New Roman" pitchFamily="18" charset="0"/>
              </a:rPr>
              <a:t>Не делайте ошибок</a:t>
            </a:r>
            <a:endParaRPr lang="ru-RU" sz="2400" b="1" smtClean="0"/>
          </a:p>
        </p:txBody>
      </p:sp>
      <p:sp>
        <p:nvSpPr>
          <p:cNvPr id="18435" name="Прямоугольник 2"/>
          <p:cNvSpPr>
            <a:spLocks noChangeArrowheads="1"/>
          </p:cNvSpPr>
          <p:nvPr/>
        </p:nvSpPr>
        <p:spPr bwMode="auto">
          <a:xfrm>
            <a:off x="22225" y="692150"/>
            <a:ext cx="8929688" cy="5695950"/>
          </a:xfrm>
          <a:prstGeom prst="rect">
            <a:avLst/>
          </a:prstGeom>
          <a:noFill/>
          <a:ln w="9525">
            <a:noFill/>
            <a:miter lim="800000"/>
            <a:headEnd/>
            <a:tailEnd/>
          </a:ln>
        </p:spPr>
        <p:txBody>
          <a:bodyPr>
            <a:spAutoFit/>
          </a:bodyPr>
          <a:lstStyle/>
          <a:p>
            <a:pPr>
              <a:lnSpc>
                <a:spcPct val="115000"/>
              </a:lnSpc>
            </a:pPr>
            <a:r>
              <a:rPr lang="ru-RU">
                <a:latin typeface="Times New Roman" pitchFamily="18" charset="0"/>
                <a:ea typeface="Calibri" pitchFamily="34" charset="0"/>
                <a:cs typeface="Times New Roman" pitchFamily="18" charset="0"/>
              </a:rPr>
              <a:t>	</a:t>
            </a:r>
            <a:r>
              <a:rPr lang="ru-RU" b="1">
                <a:latin typeface="Times New Roman" pitchFamily="18" charset="0"/>
                <a:ea typeface="Calibri" pitchFamily="34" charset="0"/>
                <a:cs typeface="Times New Roman" pitchFamily="18" charset="0"/>
              </a:rPr>
              <a:t>Родители совершают серьезные ошибки, которые затрудняют адаптацию ребенка. Чего нельзя делать ни в коем случае:</a:t>
            </a:r>
          </a:p>
          <a:p>
            <a:pPr>
              <a:lnSpc>
                <a:spcPct val="115000"/>
              </a:lnSpc>
            </a:pPr>
            <a:endParaRPr lang="ru-RU" sz="2000" b="1">
              <a:latin typeface="Calibri" pitchFamily="34" charset="0"/>
              <a:ea typeface="Calibri" pitchFamily="34" charset="0"/>
              <a:cs typeface="Times New Roman" pitchFamily="18" charset="0"/>
            </a:endParaRPr>
          </a:p>
          <a:p>
            <a:pPr>
              <a:lnSpc>
                <a:spcPct val="115000"/>
              </a:lnSpc>
            </a:pPr>
            <a:r>
              <a:rPr lang="ru-RU" b="1">
                <a:latin typeface="Times New Roman" pitchFamily="18" charset="0"/>
                <a:ea typeface="Calibri" pitchFamily="34" charset="0"/>
                <a:cs typeface="Times New Roman" pitchFamily="18" charset="0"/>
              </a:rPr>
              <a:t>1.         Нельзя наказывать или сердиться на малыша за то, что он плачет при расставании или дома при упоминании необходимости идти в сад! Помните, он имеет право на такую реакцию. Строгое напоминание о том, что «он обещал не плакать», – тоже абсолютно не эффективно. Дети этого возраста еще не умеют «держать слово». Лучше еще раз напомните, что вы обязательно придете.</a:t>
            </a:r>
            <a:endParaRPr lang="ru-RU" b="1">
              <a:latin typeface="Calibri" pitchFamily="34" charset="0"/>
              <a:ea typeface="Calibri" pitchFamily="34" charset="0"/>
              <a:cs typeface="Times New Roman" pitchFamily="18" charset="0"/>
            </a:endParaRPr>
          </a:p>
          <a:p>
            <a:pPr>
              <a:lnSpc>
                <a:spcPct val="115000"/>
              </a:lnSpc>
            </a:pPr>
            <a:r>
              <a:rPr lang="ru-RU" b="1">
                <a:latin typeface="Times New Roman" pitchFamily="18" charset="0"/>
                <a:ea typeface="Calibri" pitchFamily="34" charset="0"/>
                <a:cs typeface="Times New Roman" pitchFamily="18" charset="0"/>
              </a:rPr>
              <a:t>2.         Нельзя пугать детским садом («Вот будешь себя плохо вести, опять в детский сад пойдешь!»). Место, которым пугают, никогда не станет ни любимым, ни безопасным.</a:t>
            </a:r>
            <a:endParaRPr lang="ru-RU" b="1">
              <a:latin typeface="Calibri" pitchFamily="34" charset="0"/>
              <a:ea typeface="Calibri" pitchFamily="34" charset="0"/>
              <a:cs typeface="Times New Roman" pitchFamily="18" charset="0"/>
            </a:endParaRPr>
          </a:p>
          <a:p>
            <a:pPr>
              <a:lnSpc>
                <a:spcPct val="115000"/>
              </a:lnSpc>
            </a:pPr>
            <a:r>
              <a:rPr lang="ru-RU" b="1">
                <a:latin typeface="Times New Roman" pitchFamily="18" charset="0"/>
                <a:ea typeface="Calibri" pitchFamily="34" charset="0"/>
                <a:cs typeface="Times New Roman" pitchFamily="18" charset="0"/>
              </a:rPr>
              <a:t>3.         Нельзя плохо отзываться о воспитателях и саде при ребенке. Это может навести малыша на мысль, что сад – это нехорошее место и его окружают плохие люди. Тогда тревога не пройдет вообще.</a:t>
            </a:r>
            <a:endParaRPr lang="ru-RU" b="1">
              <a:latin typeface="Calibri" pitchFamily="34" charset="0"/>
              <a:ea typeface="Calibri" pitchFamily="34" charset="0"/>
              <a:cs typeface="Times New Roman" pitchFamily="18" charset="0"/>
            </a:endParaRPr>
          </a:p>
          <a:p>
            <a:r>
              <a:rPr lang="ru-RU" b="1">
                <a:latin typeface="Times New Roman" pitchFamily="18" charset="0"/>
                <a:ea typeface="Calibri" pitchFamily="34" charset="0"/>
                <a:cs typeface="Calibri" pitchFamily="34" charset="0"/>
              </a:rPr>
              <a:t>4.         Нельзя обманывать ребенка, говоря, что вы придете очень скоро, если малышу, например, предстоит оставаться в садике полдня или даже полный день. Пусть лучше он знает, что мама придет не скоро, чем будет ждать ее целый день и может потерять доверие к самому близкому человеку.</a:t>
            </a:r>
            <a:endParaRPr lang="ru-RU" b="1">
              <a:latin typeface="Calibri"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640</Words>
  <Application>Microsoft Office PowerPoint</Application>
  <PresentationFormat>On-screen Show (4:3)</PresentationFormat>
  <Paragraphs>31</Paragraphs>
  <Slides>7</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7</vt:i4>
      </vt:variant>
    </vt:vector>
  </HeadingPairs>
  <TitlesOfParts>
    <vt:vector size="11" baseType="lpstr">
      <vt:lpstr>Calibri</vt:lpstr>
      <vt:lpstr>Arial</vt:lpstr>
      <vt:lpstr>Times New Roman</vt:lpstr>
      <vt:lpstr>Тема Office</vt:lpstr>
      <vt:lpstr>Слайд 1</vt:lpstr>
      <vt:lpstr>Слайд 2</vt:lpstr>
      <vt:lpstr>Выделяют два вида адаптации:</vt:lpstr>
      <vt:lpstr>  С какими трудностями могут стакнуться родители, когда дети начинают посещать детский сад</vt:lpstr>
      <vt:lpstr>Кому адаптироваться легче?</vt:lpstr>
      <vt:lpstr>Слайд 6</vt:lpstr>
      <vt:lpstr>Не делайте ошибок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Administrator</cp:lastModifiedBy>
  <cp:revision>5</cp:revision>
  <dcterms:modified xsi:type="dcterms:W3CDTF">2015-09-01T04:01:30Z</dcterms:modified>
</cp:coreProperties>
</file>